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4" r:id="rId3"/>
    <p:sldId id="265" r:id="rId4"/>
    <p:sldId id="266" r:id="rId5"/>
    <p:sldId id="271" r:id="rId6"/>
    <p:sldId id="282" r:id="rId7"/>
    <p:sldId id="272" r:id="rId8"/>
    <p:sldId id="273" r:id="rId9"/>
    <p:sldId id="267" r:id="rId10"/>
    <p:sldId id="268" r:id="rId11"/>
    <p:sldId id="269" r:id="rId12"/>
    <p:sldId id="274" r:id="rId13"/>
    <p:sldId id="275" r:id="rId14"/>
    <p:sldId id="270" r:id="rId15"/>
    <p:sldId id="276" r:id="rId16"/>
    <p:sldId id="280" r:id="rId17"/>
    <p:sldId id="277" r:id="rId18"/>
    <p:sldId id="263" r:id="rId19"/>
    <p:sldId id="278" r:id="rId20"/>
    <p:sldId id="281"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985C"/>
    <a:srgbClr val="84A9CE"/>
    <a:srgbClr val="F5F8FB"/>
    <a:srgbClr val="DDA147"/>
    <a:srgbClr val="B54C2D"/>
    <a:srgbClr val="B66952"/>
    <a:srgbClr val="B56D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4/29/2024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0" y="10"/>
            <a:ext cx="12191999"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42616" y="1037058"/>
            <a:ext cx="11296185" cy="2648381"/>
          </a:xfrm>
        </p:spPr>
        <p:txBody>
          <a:bodyPr>
            <a:noAutofit/>
          </a:bodyPr>
          <a:lstStyle/>
          <a:p>
            <a:r>
              <a:rPr lang="en-GB" sz="6000" dirty="0"/>
              <a:t>Breathing Easy: Air Quality Prediction using Regression Analysis</a:t>
            </a:r>
            <a:endParaRPr lang="en-US" sz="6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50"/>
            <a:ext cx="9440034" cy="493400"/>
          </a:xfrm>
        </p:spPr>
        <p:txBody>
          <a:bodyPr>
            <a:normAutofit fontScale="92500" lnSpcReduction="10000"/>
          </a:bodyPr>
          <a:lstStyle/>
          <a:p>
            <a:r>
              <a:rPr lang="en-US" sz="2800" dirty="0"/>
              <a:t>Applied Machine Learning </a:t>
            </a:r>
          </a:p>
        </p:txBody>
      </p:sp>
      <p:sp>
        <p:nvSpPr>
          <p:cNvPr id="4" name="TextBox 3">
            <a:extLst>
              <a:ext uri="{FF2B5EF4-FFF2-40B4-BE49-F238E27FC236}">
                <a16:creationId xmlns:a16="http://schemas.microsoft.com/office/drawing/2014/main" id="{FF47AD7C-74B3-E85D-C230-C158B4F7A479}"/>
              </a:ext>
            </a:extLst>
          </p:cNvPr>
          <p:cNvSpPr txBox="1"/>
          <p:nvPr/>
        </p:nvSpPr>
        <p:spPr>
          <a:xfrm>
            <a:off x="769434" y="5262465"/>
            <a:ext cx="11192411" cy="1477328"/>
          </a:xfrm>
          <a:prstGeom prst="rect">
            <a:avLst/>
          </a:prstGeom>
          <a:noFill/>
        </p:spPr>
        <p:txBody>
          <a:bodyPr wrap="square" rtlCol="0">
            <a:spAutoFit/>
          </a:bodyPr>
          <a:lstStyle/>
          <a:p>
            <a:r>
              <a:rPr lang="en-US" dirty="0"/>
              <a:t>Sahil Wani   </a:t>
            </a:r>
          </a:p>
          <a:p>
            <a:r>
              <a:rPr lang="en-IN" dirty="0"/>
              <a:t>Mahitha Chennamadhava</a:t>
            </a:r>
          </a:p>
          <a:p>
            <a:r>
              <a:rPr lang="en-IN" dirty="0"/>
              <a:t>Sai Sisira Pathakamur</a:t>
            </a:r>
          </a:p>
          <a:p>
            <a:r>
              <a:rPr lang="en-IN" dirty="0"/>
              <a:t>Garvaa Jamsran</a:t>
            </a:r>
          </a:p>
          <a:p>
            <a:r>
              <a:rPr lang="en-IN" dirty="0"/>
              <a:t>Pavan Kumar Reddy Katasani</a:t>
            </a:r>
          </a:p>
        </p:txBody>
      </p:sp>
    </p:spTree>
    <p:extLst>
      <p:ext uri="{BB962C8B-B14F-4D97-AF65-F5344CB8AC3E}">
        <p14:creationId xmlns:p14="http://schemas.microsoft.com/office/powerpoint/2010/main" val="633738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E49B4C2D-18D1-B48F-6122-7D9BDC518254}"/>
              </a:ext>
            </a:extLst>
          </p:cNvPr>
          <p:cNvSpPr>
            <a:spLocks noGrp="1"/>
          </p:cNvSpPr>
          <p:nvPr>
            <p:ph type="title"/>
          </p:nvPr>
        </p:nvSpPr>
        <p:spPr>
          <a:xfrm>
            <a:off x="401217" y="761158"/>
            <a:ext cx="4219468" cy="974335"/>
          </a:xfrm>
        </p:spPr>
        <p:txBody>
          <a:bodyPr>
            <a:normAutofit/>
          </a:bodyPr>
          <a:lstStyle/>
          <a:p>
            <a:pPr algn="l"/>
            <a:r>
              <a:rPr lang="en-US" dirty="0"/>
              <a:t>Air Quality Index Distribution per Category</a:t>
            </a:r>
          </a:p>
        </p:txBody>
      </p:sp>
      <p:pic>
        <p:nvPicPr>
          <p:cNvPr id="2" name="Picture 1" descr="Chart, bar chart&#10;&#10;Description automatically generated">
            <a:extLst>
              <a:ext uri="{FF2B5EF4-FFF2-40B4-BE49-F238E27FC236}">
                <a16:creationId xmlns:a16="http://schemas.microsoft.com/office/drawing/2014/main" id="{27D00CB0-3CFF-BF8A-BE95-6911A6F7CE35}"/>
              </a:ext>
            </a:extLst>
          </p:cNvPr>
          <p:cNvPicPr>
            <a:picLocks noChangeAspect="1"/>
          </p:cNvPicPr>
          <p:nvPr/>
        </p:nvPicPr>
        <p:blipFill>
          <a:blip r:embed="rId2"/>
          <a:stretch>
            <a:fillRect/>
          </a:stretch>
        </p:blipFill>
        <p:spPr>
          <a:xfrm>
            <a:off x="4855633" y="761159"/>
            <a:ext cx="6411924" cy="4776882"/>
          </a:xfrm>
          <a:prstGeom prst="rect">
            <a:avLst/>
          </a:prstGeom>
          <a:noFill/>
        </p:spPr>
      </p:pic>
      <p:sp>
        <p:nvSpPr>
          <p:cNvPr id="23" name="Text Placeholder 3">
            <a:extLst>
              <a:ext uri="{FF2B5EF4-FFF2-40B4-BE49-F238E27FC236}">
                <a16:creationId xmlns:a16="http://schemas.microsoft.com/office/drawing/2014/main" id="{1112FB9A-71D5-72D5-0445-0869EE9C0F3A}"/>
              </a:ext>
            </a:extLst>
          </p:cNvPr>
          <p:cNvSpPr>
            <a:spLocks noGrp="1"/>
          </p:cNvSpPr>
          <p:nvPr>
            <p:ph type="body" sz="half" idx="2"/>
          </p:nvPr>
        </p:nvSpPr>
        <p:spPr>
          <a:xfrm>
            <a:off x="401217" y="2673351"/>
            <a:ext cx="4219467" cy="2864690"/>
          </a:xfrm>
        </p:spPr>
        <p:txBody>
          <a:bodyPr>
            <a:normAutofit/>
          </a:bodyPr>
          <a:lstStyle/>
          <a:p>
            <a:pPr algn="l"/>
            <a:r>
              <a:rPr lang="en-US" sz="2000" b="0" i="0" dirty="0">
                <a:solidFill>
                  <a:srgbClr val="D1D5DB"/>
                </a:solidFill>
                <a:effectLst/>
              </a:rPr>
              <a:t>This plot shows us the count of each AQI category in the dataset.</a:t>
            </a:r>
            <a:endParaRPr lang="en-US" sz="2000" dirty="0"/>
          </a:p>
        </p:txBody>
      </p:sp>
    </p:spTree>
    <p:extLst>
      <p:ext uri="{BB962C8B-B14F-4D97-AF65-F5344CB8AC3E}">
        <p14:creationId xmlns:p14="http://schemas.microsoft.com/office/powerpoint/2010/main" val="3132716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4AFA70-F3AB-887A-B451-701D642039C3}"/>
              </a:ext>
            </a:extLst>
          </p:cNvPr>
          <p:cNvSpPr>
            <a:spLocks noGrp="1"/>
          </p:cNvSpPr>
          <p:nvPr>
            <p:ph type="title"/>
          </p:nvPr>
        </p:nvSpPr>
        <p:spPr>
          <a:xfrm>
            <a:off x="419879" y="648950"/>
            <a:ext cx="4200806" cy="629344"/>
          </a:xfrm>
        </p:spPr>
        <p:txBody>
          <a:bodyPr>
            <a:normAutofit fontScale="90000"/>
          </a:bodyPr>
          <a:lstStyle/>
          <a:p>
            <a:r>
              <a:rPr lang="en-US" dirty="0"/>
              <a:t>Correlation Visualized using Heat Map </a:t>
            </a:r>
          </a:p>
        </p:txBody>
      </p:sp>
      <p:sp>
        <p:nvSpPr>
          <p:cNvPr id="12" name="Text Placeholder 3">
            <a:extLst>
              <a:ext uri="{FF2B5EF4-FFF2-40B4-BE49-F238E27FC236}">
                <a16:creationId xmlns:a16="http://schemas.microsoft.com/office/drawing/2014/main" id="{8A93B7F9-923A-31B3-7D4A-7BE7D72B9FC3}"/>
              </a:ext>
            </a:extLst>
          </p:cNvPr>
          <p:cNvSpPr>
            <a:spLocks noGrp="1"/>
          </p:cNvSpPr>
          <p:nvPr>
            <p:ph type="body" sz="half" idx="2"/>
          </p:nvPr>
        </p:nvSpPr>
        <p:spPr>
          <a:xfrm>
            <a:off x="419879" y="1639229"/>
            <a:ext cx="4200806" cy="4011021"/>
          </a:xfrm>
        </p:spPr>
        <p:txBody>
          <a:bodyPr>
            <a:normAutofit/>
          </a:bodyPr>
          <a:lstStyle/>
          <a:p>
            <a:pPr algn="just">
              <a:lnSpc>
                <a:spcPct val="100000"/>
              </a:lnSpc>
            </a:pPr>
            <a:r>
              <a:rPr lang="en-US" sz="2000" dirty="0">
                <a:solidFill>
                  <a:srgbClr val="D1D5DB"/>
                </a:solidFill>
                <a:effectLst/>
              </a:rPr>
              <a:t>We can notice  that the few features are strongly correlated to AQI: </a:t>
            </a:r>
          </a:p>
          <a:p>
            <a:pPr algn="just">
              <a:lnSpc>
                <a:spcPct val="100000"/>
              </a:lnSpc>
            </a:pPr>
            <a:r>
              <a:rPr lang="pt-BR" sz="2000" b="0" i="0" dirty="0">
                <a:solidFill>
                  <a:srgbClr val="D1D5DB"/>
                </a:solidFill>
                <a:effectLst/>
              </a:rPr>
              <a:t>PT08.S1(CO) 	,NMHC</a:t>
            </a:r>
          </a:p>
          <a:p>
            <a:pPr algn="just">
              <a:lnSpc>
                <a:spcPct val="100000"/>
              </a:lnSpc>
            </a:pPr>
            <a:r>
              <a:rPr lang="pt-BR" sz="2000" b="0" i="0" dirty="0">
                <a:solidFill>
                  <a:srgbClr val="D1D5DB"/>
                </a:solidFill>
                <a:effectLst/>
              </a:rPr>
              <a:t>C6H6(GT)</a:t>
            </a:r>
            <a:r>
              <a:rPr lang="pt-BR" sz="2000" dirty="0">
                <a:solidFill>
                  <a:srgbClr val="D1D5DB"/>
                </a:solidFill>
                <a:effectLst/>
              </a:rPr>
              <a:t>,</a:t>
            </a:r>
            <a:r>
              <a:rPr lang="pt-BR" sz="2000" b="0" i="0" dirty="0">
                <a:solidFill>
                  <a:srgbClr val="D1D5DB"/>
                </a:solidFill>
                <a:effectLst/>
              </a:rPr>
              <a:t>PT08.S2(NMHC) ,NOx(GT)</a:t>
            </a:r>
            <a:r>
              <a:rPr lang="pt-BR" sz="2000" dirty="0">
                <a:solidFill>
                  <a:srgbClr val="D1D5DB"/>
                </a:solidFill>
                <a:effectLst/>
              </a:rPr>
              <a:t>,</a:t>
            </a:r>
            <a:r>
              <a:rPr lang="pt-BR" sz="2000" b="0" i="0" dirty="0">
                <a:solidFill>
                  <a:srgbClr val="D1D5DB"/>
                </a:solidFill>
                <a:effectLst/>
              </a:rPr>
              <a:t>PT08.S4(NO2) </a:t>
            </a:r>
            <a:r>
              <a:rPr lang="pt-BR" sz="2000" dirty="0">
                <a:solidFill>
                  <a:srgbClr val="D1D5DB"/>
                </a:solidFill>
                <a:effectLst/>
              </a:rPr>
              <a:t>,</a:t>
            </a:r>
            <a:r>
              <a:rPr lang="pt-BR" sz="2000" b="0" i="0" dirty="0">
                <a:solidFill>
                  <a:srgbClr val="D1D5DB"/>
                </a:solidFill>
                <a:effectLst/>
              </a:rPr>
              <a:t>PT08.S5(O3) , NO2(GT)</a:t>
            </a:r>
            <a:endParaRPr lang="en-US" sz="2000" b="0" i="0" dirty="0">
              <a:solidFill>
                <a:srgbClr val="D1D5DB"/>
              </a:solidFill>
              <a:effectLst/>
            </a:endParaRPr>
          </a:p>
        </p:txBody>
      </p:sp>
      <p:sp>
        <p:nvSpPr>
          <p:cNvPr id="3" name="Content Placeholder 2">
            <a:extLst>
              <a:ext uri="{FF2B5EF4-FFF2-40B4-BE49-F238E27FC236}">
                <a16:creationId xmlns:a16="http://schemas.microsoft.com/office/drawing/2014/main" id="{513F4318-B9A2-C549-F80F-02AA14D49E6E}"/>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452D5D62-15D8-32BD-26AF-47B579A61961}"/>
              </a:ext>
            </a:extLst>
          </p:cNvPr>
          <p:cNvPicPr>
            <a:picLocks noChangeAspect="1"/>
          </p:cNvPicPr>
          <p:nvPr/>
        </p:nvPicPr>
        <p:blipFill>
          <a:blip r:embed="rId2"/>
          <a:stretch>
            <a:fillRect/>
          </a:stretch>
        </p:blipFill>
        <p:spPr>
          <a:xfrm>
            <a:off x="4827005" y="571223"/>
            <a:ext cx="6916488" cy="5715554"/>
          </a:xfrm>
          <a:prstGeom prst="rect">
            <a:avLst/>
          </a:prstGeom>
        </p:spPr>
      </p:pic>
    </p:spTree>
    <p:extLst>
      <p:ext uri="{BB962C8B-B14F-4D97-AF65-F5344CB8AC3E}">
        <p14:creationId xmlns:p14="http://schemas.microsoft.com/office/powerpoint/2010/main" val="925256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3D2C-789A-6ED5-69E3-E4B679871C80}"/>
              </a:ext>
            </a:extLst>
          </p:cNvPr>
          <p:cNvSpPr>
            <a:spLocks noGrp="1"/>
          </p:cNvSpPr>
          <p:nvPr>
            <p:ph type="title"/>
          </p:nvPr>
        </p:nvSpPr>
        <p:spPr>
          <a:xfrm>
            <a:off x="913795" y="609600"/>
            <a:ext cx="9902888" cy="661639"/>
          </a:xfrm>
        </p:spPr>
        <p:txBody>
          <a:bodyPr/>
          <a:lstStyle/>
          <a:p>
            <a:r>
              <a:rPr lang="en-IN" dirty="0"/>
              <a:t>Training Models</a:t>
            </a:r>
          </a:p>
        </p:txBody>
      </p:sp>
      <p:sp>
        <p:nvSpPr>
          <p:cNvPr id="4" name="Text Placeholder 3">
            <a:extLst>
              <a:ext uri="{FF2B5EF4-FFF2-40B4-BE49-F238E27FC236}">
                <a16:creationId xmlns:a16="http://schemas.microsoft.com/office/drawing/2014/main" id="{F33B9BF2-7CA0-36E1-76A9-EEA461E9055A}"/>
              </a:ext>
            </a:extLst>
          </p:cNvPr>
          <p:cNvSpPr>
            <a:spLocks noGrp="1"/>
          </p:cNvSpPr>
          <p:nvPr>
            <p:ph type="body" sz="half" idx="2"/>
          </p:nvPr>
        </p:nvSpPr>
        <p:spPr>
          <a:xfrm>
            <a:off x="913795" y="1427356"/>
            <a:ext cx="10170517" cy="4262245"/>
          </a:xfrm>
        </p:spPr>
        <p:txBody>
          <a:bodyPr>
            <a:normAutofit/>
          </a:bodyPr>
          <a:lstStyle/>
          <a:p>
            <a:pPr marL="285750" indent="-285750" algn="l">
              <a:buFont typeface="Arial" panose="020B0604020202020204" pitchFamily="34" charset="0"/>
              <a:buChar char="•"/>
            </a:pPr>
            <a:r>
              <a:rPr lang="en-IN" sz="2800" dirty="0"/>
              <a:t>Decision tree classifiers :</a:t>
            </a:r>
          </a:p>
          <a:p>
            <a:pPr marL="285750" indent="-285750" algn="l">
              <a:buFont typeface="Arial" panose="020B0604020202020204" pitchFamily="34" charset="0"/>
              <a:buChar char="•"/>
            </a:pPr>
            <a:r>
              <a:rPr lang="en-IN" sz="2800" dirty="0"/>
              <a:t>Hyper parameter- </a:t>
            </a:r>
            <a:r>
              <a:rPr lang="en-IN" sz="2800" dirty="0" err="1"/>
              <a:t>Max_depth</a:t>
            </a:r>
            <a:r>
              <a:rPr lang="en-IN" sz="2800" dirty="0"/>
              <a:t>, </a:t>
            </a:r>
            <a:r>
              <a:rPr lang="en-IN" sz="2800" dirty="0" err="1"/>
              <a:t>Min_samples_leaf</a:t>
            </a:r>
            <a:endParaRPr lang="en-IN" sz="2800" dirty="0"/>
          </a:p>
          <a:p>
            <a:pPr marL="285750" indent="-285750" algn="l">
              <a:buFont typeface="Arial" panose="020B0604020202020204" pitchFamily="34" charset="0"/>
              <a:buChar char="•"/>
            </a:pPr>
            <a:r>
              <a:rPr lang="en-IN" sz="2800" dirty="0"/>
              <a:t>Accuracy-0.81</a:t>
            </a:r>
          </a:p>
          <a:p>
            <a:pPr marL="285750" indent="-285750" algn="l">
              <a:buFont typeface="Arial" panose="020B0604020202020204" pitchFamily="34" charset="0"/>
              <a:buChar char="•"/>
            </a:pPr>
            <a:r>
              <a:rPr lang="en-IN" sz="2800" dirty="0"/>
              <a:t>K </a:t>
            </a:r>
            <a:r>
              <a:rPr lang="en-IN" sz="2800" dirty="0" err="1"/>
              <a:t>neightbours</a:t>
            </a:r>
            <a:r>
              <a:rPr lang="en-IN" sz="2800" dirty="0"/>
              <a:t> classifiers </a:t>
            </a:r>
          </a:p>
          <a:p>
            <a:pPr marL="285750" indent="-285750" algn="l">
              <a:buFont typeface="Arial" panose="020B0604020202020204" pitchFamily="34" charset="0"/>
              <a:buChar char="•"/>
            </a:pPr>
            <a:r>
              <a:rPr lang="en-IN" sz="2800" dirty="0"/>
              <a:t>Hyper parameters- </a:t>
            </a:r>
            <a:r>
              <a:rPr lang="en-IN" sz="2800" dirty="0" err="1"/>
              <a:t>N_neighbours</a:t>
            </a:r>
            <a:r>
              <a:rPr lang="en-IN" sz="2800" dirty="0"/>
              <a:t> , weights </a:t>
            </a:r>
          </a:p>
          <a:p>
            <a:pPr marL="285750" indent="-285750" algn="l">
              <a:buFont typeface="Arial" panose="020B0604020202020204" pitchFamily="34" charset="0"/>
              <a:buChar char="•"/>
            </a:pPr>
            <a:r>
              <a:rPr lang="en-IN" sz="2800" dirty="0"/>
              <a:t>Accuracy- 0.95</a:t>
            </a:r>
          </a:p>
          <a:p>
            <a:pPr algn="l"/>
            <a:endParaRPr lang="en-IN" sz="1800" dirty="0"/>
          </a:p>
          <a:p>
            <a:pPr marL="285750" indent="-285750" algn="l">
              <a:buFont typeface="Arial" panose="020B0604020202020204" pitchFamily="34" charset="0"/>
              <a:buChar char="•"/>
            </a:pPr>
            <a:endParaRPr lang="en-IN" sz="1800" dirty="0"/>
          </a:p>
        </p:txBody>
      </p:sp>
    </p:spTree>
    <p:extLst>
      <p:ext uri="{BB962C8B-B14F-4D97-AF65-F5344CB8AC3E}">
        <p14:creationId xmlns:p14="http://schemas.microsoft.com/office/powerpoint/2010/main" val="2852532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A19106-418C-F351-8A59-7A6ECFAFABF0}"/>
              </a:ext>
            </a:extLst>
          </p:cNvPr>
          <p:cNvSpPr>
            <a:spLocks noGrp="1"/>
          </p:cNvSpPr>
          <p:nvPr>
            <p:ph type="body" sz="half" idx="2"/>
          </p:nvPr>
        </p:nvSpPr>
        <p:spPr>
          <a:xfrm>
            <a:off x="913795" y="1193180"/>
            <a:ext cx="10438146" cy="4496421"/>
          </a:xfrm>
        </p:spPr>
        <p:txBody>
          <a:bodyPr/>
          <a:lstStyle/>
          <a:p>
            <a:pPr marL="285750" indent="-285750" algn="l">
              <a:buFont typeface="Arial" panose="020B0604020202020204" pitchFamily="34" charset="0"/>
              <a:buChar char="•"/>
            </a:pPr>
            <a:r>
              <a:rPr lang="en-IN" sz="2400" dirty="0"/>
              <a:t>Random forest classifiers</a:t>
            </a:r>
          </a:p>
          <a:p>
            <a:pPr marL="285750" indent="-285750" algn="l">
              <a:buFont typeface="Arial" panose="020B0604020202020204" pitchFamily="34" charset="0"/>
              <a:buChar char="•"/>
            </a:pPr>
            <a:r>
              <a:rPr lang="en-IN" sz="2400" dirty="0"/>
              <a:t>Hyperparameters : </a:t>
            </a:r>
            <a:r>
              <a:rPr lang="en-IN" sz="2400" dirty="0" err="1"/>
              <a:t>Max_depth</a:t>
            </a:r>
            <a:r>
              <a:rPr lang="en-IN" sz="2400" dirty="0"/>
              <a:t>, </a:t>
            </a:r>
            <a:r>
              <a:rPr lang="en-IN" sz="2400" dirty="0" err="1"/>
              <a:t>Max_features</a:t>
            </a:r>
            <a:r>
              <a:rPr lang="en-IN" sz="2400" dirty="0"/>
              <a:t>, </a:t>
            </a:r>
            <a:r>
              <a:rPr lang="en-IN" sz="2400" dirty="0" err="1"/>
              <a:t>min_samples_leaf</a:t>
            </a:r>
            <a:r>
              <a:rPr lang="en-IN" sz="2400" dirty="0"/>
              <a:t>, </a:t>
            </a:r>
            <a:r>
              <a:rPr lang="en-IN" sz="2400" dirty="0" err="1"/>
              <a:t>N_estimators</a:t>
            </a:r>
            <a:r>
              <a:rPr lang="en-IN" sz="2400" dirty="0"/>
              <a:t> </a:t>
            </a:r>
          </a:p>
          <a:p>
            <a:pPr marL="285750" indent="-285750" algn="l">
              <a:buFont typeface="Arial" panose="020B0604020202020204" pitchFamily="34" charset="0"/>
              <a:buChar char="•"/>
            </a:pPr>
            <a:r>
              <a:rPr lang="en-IN" sz="2400" dirty="0"/>
              <a:t>Accuracy- 0.875</a:t>
            </a:r>
          </a:p>
          <a:p>
            <a:pPr marL="285750" indent="-285750" algn="l">
              <a:buFont typeface="Arial" panose="020B0604020202020204" pitchFamily="34" charset="0"/>
              <a:buChar char="•"/>
            </a:pPr>
            <a:r>
              <a:rPr lang="en-IN" sz="2400" dirty="0"/>
              <a:t>SVM – Support vector machine classifier </a:t>
            </a:r>
          </a:p>
          <a:p>
            <a:pPr marL="285750" indent="-285750" algn="l">
              <a:buFont typeface="Arial" panose="020B0604020202020204" pitchFamily="34" charset="0"/>
              <a:buChar char="•"/>
            </a:pPr>
            <a:r>
              <a:rPr lang="en-IN" sz="2400" dirty="0"/>
              <a:t>Hyperparameters- C, kernel, degree</a:t>
            </a:r>
          </a:p>
          <a:p>
            <a:pPr marL="285750" indent="-285750" algn="l">
              <a:buFont typeface="Arial" panose="020B0604020202020204" pitchFamily="34" charset="0"/>
              <a:buChar char="•"/>
            </a:pPr>
            <a:r>
              <a:rPr lang="en-IN" sz="2400" dirty="0"/>
              <a:t>Accuracy- 0.90</a:t>
            </a:r>
          </a:p>
          <a:p>
            <a:pPr algn="l"/>
            <a:endParaRPr lang="en-IN" dirty="0"/>
          </a:p>
          <a:p>
            <a:pPr marL="285750" indent="-285750" algn="l">
              <a:buFont typeface="Arial" panose="020B0604020202020204" pitchFamily="34" charset="0"/>
              <a:buChar char="•"/>
            </a:pPr>
            <a:endParaRPr lang="en-IN" dirty="0"/>
          </a:p>
        </p:txBody>
      </p:sp>
    </p:spTree>
    <p:extLst>
      <p:ext uri="{BB962C8B-B14F-4D97-AF65-F5344CB8AC3E}">
        <p14:creationId xmlns:p14="http://schemas.microsoft.com/office/powerpoint/2010/main" val="4101720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086D-967F-E714-E981-D9F685C68778}"/>
              </a:ext>
            </a:extLst>
          </p:cNvPr>
          <p:cNvSpPr>
            <a:spLocks noGrp="1"/>
          </p:cNvSpPr>
          <p:nvPr>
            <p:ph type="title"/>
          </p:nvPr>
        </p:nvSpPr>
        <p:spPr>
          <a:xfrm>
            <a:off x="389672" y="388777"/>
            <a:ext cx="11402008" cy="678024"/>
          </a:xfrm>
        </p:spPr>
        <p:txBody>
          <a:bodyPr>
            <a:normAutofit fontScale="90000"/>
          </a:bodyPr>
          <a:lstStyle/>
          <a:p>
            <a:pPr algn="l"/>
            <a:r>
              <a:rPr lang="en-US" sz="4400" dirty="0">
                <a:solidFill>
                  <a:schemeClr val="accent1"/>
                </a:solidFill>
              </a:rPr>
              <a:t>Model Performance</a:t>
            </a:r>
            <a:endParaRPr lang="en-IN" sz="4400" dirty="0">
              <a:solidFill>
                <a:schemeClr val="accent1"/>
              </a:solidFill>
            </a:endParaRPr>
          </a:p>
        </p:txBody>
      </p:sp>
      <p:sp>
        <p:nvSpPr>
          <p:cNvPr id="3" name="Content Placeholder 2">
            <a:extLst>
              <a:ext uri="{FF2B5EF4-FFF2-40B4-BE49-F238E27FC236}">
                <a16:creationId xmlns:a16="http://schemas.microsoft.com/office/drawing/2014/main" id="{219F9AE2-A453-B9F0-4C56-CE81336C1F4F}"/>
              </a:ext>
            </a:extLst>
          </p:cNvPr>
          <p:cNvSpPr>
            <a:spLocks noGrp="1"/>
          </p:cNvSpPr>
          <p:nvPr>
            <p:ph idx="1"/>
          </p:nvPr>
        </p:nvSpPr>
        <p:spPr>
          <a:xfrm>
            <a:off x="389672" y="1287624"/>
            <a:ext cx="10877885" cy="4503575"/>
          </a:xfrm>
        </p:spPr>
        <p:txBody>
          <a:bodyPr>
            <a:normAutofit/>
          </a:bodyPr>
          <a:lstStyle/>
          <a:p>
            <a:r>
              <a:rPr lang="en-US" sz="2800" dirty="0">
                <a:solidFill>
                  <a:schemeClr val="tx1"/>
                </a:solidFill>
              </a:rPr>
              <a:t>Decision Tree 			81%</a:t>
            </a:r>
          </a:p>
          <a:p>
            <a:r>
              <a:rPr lang="en-US" sz="2800" dirty="0">
                <a:solidFill>
                  <a:schemeClr val="tx1"/>
                </a:solidFill>
              </a:rPr>
              <a:t>KNN						95%</a:t>
            </a:r>
          </a:p>
          <a:p>
            <a:r>
              <a:rPr lang="en-US" sz="2800" dirty="0">
                <a:solidFill>
                  <a:schemeClr val="tx1"/>
                </a:solidFill>
              </a:rPr>
              <a:t>Random Forest			87.5%</a:t>
            </a:r>
          </a:p>
          <a:p>
            <a:r>
              <a:rPr lang="en-US" sz="2800" dirty="0">
                <a:solidFill>
                  <a:schemeClr val="tx1"/>
                </a:solidFill>
              </a:rPr>
              <a:t>SVM						90.5%</a:t>
            </a:r>
          </a:p>
        </p:txBody>
      </p:sp>
    </p:spTree>
    <p:extLst>
      <p:ext uri="{BB962C8B-B14F-4D97-AF65-F5344CB8AC3E}">
        <p14:creationId xmlns:p14="http://schemas.microsoft.com/office/powerpoint/2010/main" val="44275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086D-967F-E714-E981-D9F685C68778}"/>
              </a:ext>
            </a:extLst>
          </p:cNvPr>
          <p:cNvSpPr>
            <a:spLocks noGrp="1"/>
          </p:cNvSpPr>
          <p:nvPr>
            <p:ph type="title"/>
          </p:nvPr>
        </p:nvSpPr>
        <p:spPr>
          <a:xfrm>
            <a:off x="389672" y="388777"/>
            <a:ext cx="11402008" cy="678024"/>
          </a:xfrm>
        </p:spPr>
        <p:txBody>
          <a:bodyPr>
            <a:normAutofit fontScale="90000"/>
          </a:bodyPr>
          <a:lstStyle/>
          <a:p>
            <a:pPr algn="l"/>
            <a:r>
              <a:rPr lang="en-US" sz="4400" dirty="0">
                <a:solidFill>
                  <a:schemeClr val="accent1"/>
                </a:solidFill>
              </a:rPr>
              <a:t>Time series Forecasting </a:t>
            </a:r>
            <a:endParaRPr lang="en-IN" sz="4400" dirty="0">
              <a:solidFill>
                <a:schemeClr val="accent1"/>
              </a:solidFill>
            </a:endParaRPr>
          </a:p>
        </p:txBody>
      </p:sp>
      <p:sp>
        <p:nvSpPr>
          <p:cNvPr id="3" name="Content Placeholder 2">
            <a:extLst>
              <a:ext uri="{FF2B5EF4-FFF2-40B4-BE49-F238E27FC236}">
                <a16:creationId xmlns:a16="http://schemas.microsoft.com/office/drawing/2014/main" id="{219F9AE2-A453-B9F0-4C56-CE81336C1F4F}"/>
              </a:ext>
            </a:extLst>
          </p:cNvPr>
          <p:cNvSpPr>
            <a:spLocks noGrp="1"/>
          </p:cNvSpPr>
          <p:nvPr>
            <p:ph idx="1"/>
          </p:nvPr>
        </p:nvSpPr>
        <p:spPr>
          <a:xfrm>
            <a:off x="389672" y="1287624"/>
            <a:ext cx="10877885" cy="4503575"/>
          </a:xfrm>
        </p:spPr>
        <p:txBody>
          <a:bodyPr>
            <a:normAutofit/>
          </a:bodyPr>
          <a:lstStyle/>
          <a:p>
            <a:r>
              <a:rPr lang="en-US" sz="2000" dirty="0">
                <a:solidFill>
                  <a:schemeClr val="tx1"/>
                </a:solidFill>
              </a:rPr>
              <a:t>Steps: </a:t>
            </a:r>
          </a:p>
          <a:p>
            <a:r>
              <a:rPr lang="en-GB" sz="2000" dirty="0">
                <a:solidFill>
                  <a:schemeClr val="tx1"/>
                </a:solidFill>
              </a:rPr>
              <a:t>Converted date and time columns to date and time format</a:t>
            </a:r>
          </a:p>
          <a:p>
            <a:r>
              <a:rPr lang="en-GB" sz="2000" dirty="0">
                <a:solidFill>
                  <a:schemeClr val="tx1"/>
                </a:solidFill>
              </a:rPr>
              <a:t>Resampled data on a daily basis resulting in 391 data points</a:t>
            </a:r>
          </a:p>
          <a:p>
            <a:r>
              <a:rPr lang="en-GB" sz="2000" dirty="0">
                <a:solidFill>
                  <a:schemeClr val="tx1"/>
                </a:solidFill>
              </a:rPr>
              <a:t>Decomposed the data to recognize patterns, trends, and seasonality</a:t>
            </a:r>
          </a:p>
          <a:p>
            <a:r>
              <a:rPr lang="en-GB" sz="2000" dirty="0">
                <a:solidFill>
                  <a:schemeClr val="tx1"/>
                </a:solidFill>
              </a:rPr>
              <a:t>Conducted Augmented Dickey-Fuller (ADF) test to determine stationarity of the time series</a:t>
            </a:r>
          </a:p>
          <a:p>
            <a:r>
              <a:rPr lang="en-GB" sz="2000" dirty="0">
                <a:solidFill>
                  <a:schemeClr val="tx1"/>
                </a:solidFill>
              </a:rPr>
              <a:t>Null hypothesis of ADF test is non-stationarity with a trend, alternate is stationarity without a trend</a:t>
            </a:r>
          </a:p>
          <a:p>
            <a:r>
              <a:rPr lang="en-GB" sz="2000" dirty="0">
                <a:solidFill>
                  <a:schemeClr val="tx1"/>
                </a:solidFill>
              </a:rPr>
              <a:t>P-value less than 0.05 (0.046) indicates rejection of null hypothesis and confirms stationarity, the time series is stationary with a 95% confidence level.</a:t>
            </a:r>
          </a:p>
          <a:p>
            <a:r>
              <a:rPr lang="en-GB" sz="2000" dirty="0">
                <a:solidFill>
                  <a:schemeClr val="tx1"/>
                </a:solidFill>
              </a:rPr>
              <a:t>Stationary data can be used for fitting a time series model.</a:t>
            </a:r>
            <a:endParaRPr lang="en-US" sz="1800" dirty="0">
              <a:solidFill>
                <a:schemeClr val="tx1"/>
              </a:solidFill>
            </a:endParaRPr>
          </a:p>
          <a:p>
            <a:endParaRPr lang="en-US" sz="2000" dirty="0">
              <a:solidFill>
                <a:schemeClr val="tx1"/>
              </a:solidFill>
            </a:endParaRPr>
          </a:p>
        </p:txBody>
      </p:sp>
    </p:spTree>
    <p:extLst>
      <p:ext uri="{BB962C8B-B14F-4D97-AF65-F5344CB8AC3E}">
        <p14:creationId xmlns:p14="http://schemas.microsoft.com/office/powerpoint/2010/main" val="2741945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086D-967F-E714-E981-D9F685C68778}"/>
              </a:ext>
            </a:extLst>
          </p:cNvPr>
          <p:cNvSpPr>
            <a:spLocks noGrp="1"/>
          </p:cNvSpPr>
          <p:nvPr>
            <p:ph type="title"/>
          </p:nvPr>
        </p:nvSpPr>
        <p:spPr>
          <a:xfrm>
            <a:off x="389672" y="388777"/>
            <a:ext cx="11402008" cy="678024"/>
          </a:xfrm>
        </p:spPr>
        <p:txBody>
          <a:bodyPr>
            <a:normAutofit fontScale="90000"/>
          </a:bodyPr>
          <a:lstStyle/>
          <a:p>
            <a:pPr algn="l"/>
            <a:r>
              <a:rPr lang="en-US" sz="4400" dirty="0">
                <a:solidFill>
                  <a:schemeClr val="accent1"/>
                </a:solidFill>
              </a:rPr>
              <a:t>Time series Forecasting </a:t>
            </a:r>
            <a:endParaRPr lang="en-IN" sz="4400" dirty="0">
              <a:solidFill>
                <a:schemeClr val="accent1"/>
              </a:solidFill>
            </a:endParaRPr>
          </a:p>
        </p:txBody>
      </p:sp>
      <p:pic>
        <p:nvPicPr>
          <p:cNvPr id="5" name="Content Placeholder 4">
            <a:extLst>
              <a:ext uri="{FF2B5EF4-FFF2-40B4-BE49-F238E27FC236}">
                <a16:creationId xmlns:a16="http://schemas.microsoft.com/office/drawing/2014/main" id="{BDDBE8BB-A717-B49D-2470-5168867E314F}"/>
              </a:ext>
            </a:extLst>
          </p:cNvPr>
          <p:cNvPicPr>
            <a:picLocks noGrp="1" noChangeAspect="1"/>
          </p:cNvPicPr>
          <p:nvPr>
            <p:ph idx="1"/>
          </p:nvPr>
        </p:nvPicPr>
        <p:blipFill>
          <a:blip r:embed="rId2"/>
          <a:stretch>
            <a:fillRect/>
          </a:stretch>
        </p:blipFill>
        <p:spPr>
          <a:xfrm>
            <a:off x="1717289" y="1066801"/>
            <a:ext cx="8040028" cy="5402422"/>
          </a:xfrm>
          <a:prstGeom prst="rect">
            <a:avLst/>
          </a:prstGeom>
        </p:spPr>
      </p:pic>
    </p:spTree>
    <p:extLst>
      <p:ext uri="{BB962C8B-B14F-4D97-AF65-F5344CB8AC3E}">
        <p14:creationId xmlns:p14="http://schemas.microsoft.com/office/powerpoint/2010/main" val="2834901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086D-967F-E714-E981-D9F685C68778}"/>
              </a:ext>
            </a:extLst>
          </p:cNvPr>
          <p:cNvSpPr>
            <a:spLocks noGrp="1"/>
          </p:cNvSpPr>
          <p:nvPr>
            <p:ph type="title"/>
          </p:nvPr>
        </p:nvSpPr>
        <p:spPr>
          <a:xfrm>
            <a:off x="389672" y="388777"/>
            <a:ext cx="11402008" cy="678024"/>
          </a:xfrm>
        </p:spPr>
        <p:txBody>
          <a:bodyPr>
            <a:normAutofit fontScale="90000"/>
          </a:bodyPr>
          <a:lstStyle/>
          <a:p>
            <a:pPr algn="l"/>
            <a:r>
              <a:rPr lang="en-US" sz="4400" dirty="0">
                <a:solidFill>
                  <a:schemeClr val="accent1"/>
                </a:solidFill>
              </a:rPr>
              <a:t>Arima Model </a:t>
            </a:r>
            <a:endParaRPr lang="en-IN" sz="4400" dirty="0">
              <a:solidFill>
                <a:schemeClr val="accent1"/>
              </a:solidFill>
            </a:endParaRPr>
          </a:p>
        </p:txBody>
      </p:sp>
      <p:sp>
        <p:nvSpPr>
          <p:cNvPr id="3" name="Content Placeholder 2">
            <a:extLst>
              <a:ext uri="{FF2B5EF4-FFF2-40B4-BE49-F238E27FC236}">
                <a16:creationId xmlns:a16="http://schemas.microsoft.com/office/drawing/2014/main" id="{219F9AE2-A453-B9F0-4C56-CE81336C1F4F}"/>
              </a:ext>
            </a:extLst>
          </p:cNvPr>
          <p:cNvSpPr>
            <a:spLocks noGrp="1"/>
          </p:cNvSpPr>
          <p:nvPr>
            <p:ph idx="1"/>
          </p:nvPr>
        </p:nvSpPr>
        <p:spPr>
          <a:xfrm>
            <a:off x="389672" y="1287624"/>
            <a:ext cx="10877885" cy="4503575"/>
          </a:xfrm>
        </p:spPr>
        <p:txBody>
          <a:bodyPr>
            <a:normAutofit/>
          </a:bodyPr>
          <a:lstStyle/>
          <a:p>
            <a:endParaRPr lang="en-US" sz="1800" dirty="0">
              <a:solidFill>
                <a:schemeClr val="tx1"/>
              </a:solidFill>
            </a:endParaRPr>
          </a:p>
          <a:p>
            <a:r>
              <a:rPr lang="en-US" sz="2400" dirty="0">
                <a:solidFill>
                  <a:schemeClr val="tx1"/>
                </a:solidFill>
              </a:rPr>
              <a:t>To predict the next 7 days , we used auto </a:t>
            </a:r>
            <a:r>
              <a:rPr lang="en-US" sz="2400" dirty="0" err="1">
                <a:solidFill>
                  <a:schemeClr val="tx1"/>
                </a:solidFill>
              </a:rPr>
              <a:t>arima</a:t>
            </a:r>
            <a:r>
              <a:rPr lang="en-US" sz="2400" dirty="0">
                <a:solidFill>
                  <a:schemeClr val="tx1"/>
                </a:solidFill>
              </a:rPr>
              <a:t> model which gave us a mean </a:t>
            </a:r>
            <a:r>
              <a:rPr lang="en-US" sz="2400" dirty="0" err="1">
                <a:solidFill>
                  <a:schemeClr val="tx1"/>
                </a:solidFill>
              </a:rPr>
              <a:t>abseloute</a:t>
            </a:r>
            <a:r>
              <a:rPr lang="en-US" sz="2400" dirty="0">
                <a:solidFill>
                  <a:schemeClr val="tx1"/>
                </a:solidFill>
              </a:rPr>
              <a:t> error of 74.98 and root mean square error of 84.96 </a:t>
            </a:r>
          </a:p>
          <a:p>
            <a:r>
              <a:rPr lang="en-US" sz="2400" dirty="0">
                <a:solidFill>
                  <a:schemeClr val="tx1"/>
                </a:solidFill>
              </a:rPr>
              <a:t>These errors are very high in nature as Arima model </a:t>
            </a:r>
            <a:r>
              <a:rPr lang="en-GB" sz="2400" dirty="0">
                <a:solidFill>
                  <a:schemeClr val="tx1"/>
                </a:solidFill>
              </a:rPr>
              <a:t>ARIMA models generally require more data. and we only have data for 16 months which is 391 days. ARIMA models are more complex.</a:t>
            </a:r>
          </a:p>
          <a:p>
            <a:r>
              <a:rPr lang="en-GB" sz="2400" dirty="0">
                <a:solidFill>
                  <a:schemeClr val="tx1"/>
                </a:solidFill>
              </a:rPr>
              <a:t>Model is overfitting </a:t>
            </a:r>
            <a:endParaRPr lang="en-US" sz="2400" dirty="0">
              <a:solidFill>
                <a:schemeClr val="tx1"/>
              </a:solidFill>
            </a:endParaRPr>
          </a:p>
        </p:txBody>
      </p:sp>
    </p:spTree>
    <p:extLst>
      <p:ext uri="{BB962C8B-B14F-4D97-AF65-F5344CB8AC3E}">
        <p14:creationId xmlns:p14="http://schemas.microsoft.com/office/powerpoint/2010/main" val="4113183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22585" y="275979"/>
            <a:ext cx="11283640" cy="631951"/>
          </a:xfrm>
        </p:spPr>
        <p:txBody>
          <a:bodyPr>
            <a:normAutofit fontScale="90000"/>
          </a:bodyPr>
          <a:lstStyle/>
          <a:p>
            <a:pPr algn="l"/>
            <a:r>
              <a:rPr lang="en-GB" sz="4000" dirty="0">
                <a:solidFill>
                  <a:schemeClr val="accent1"/>
                </a:solidFill>
              </a:rPr>
              <a:t>Forecasting Air Quality</a:t>
            </a:r>
            <a:endParaRPr lang="en-US" sz="4000" dirty="0">
              <a:solidFill>
                <a:schemeClr val="accent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22585" y="1341632"/>
            <a:ext cx="5673415" cy="4211443"/>
          </a:xfrm>
        </p:spPr>
        <p:txBody>
          <a:bodyPr>
            <a:normAutofit/>
          </a:bodyPr>
          <a:lstStyle/>
          <a:p>
            <a:pPr algn="just"/>
            <a:r>
              <a:rPr lang="en-US" sz="2400" dirty="0"/>
              <a:t>ARIMA models and exponential smoothing are the two most widely used approaches to time series forecasting1. An ARIMA model explains a given time series based on its past values.</a:t>
            </a:r>
          </a:p>
        </p:txBody>
      </p:sp>
      <p:pic>
        <p:nvPicPr>
          <p:cNvPr id="2050" name="Picture 2">
            <a:extLst>
              <a:ext uri="{FF2B5EF4-FFF2-40B4-BE49-F238E27FC236}">
                <a16:creationId xmlns:a16="http://schemas.microsoft.com/office/drawing/2014/main" id="{2AAEB65D-B018-0E97-5399-C8D0F7EFB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5" y="1341632"/>
            <a:ext cx="5505450" cy="421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70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086D-967F-E714-E981-D9F685C68778}"/>
              </a:ext>
            </a:extLst>
          </p:cNvPr>
          <p:cNvSpPr>
            <a:spLocks noGrp="1"/>
          </p:cNvSpPr>
          <p:nvPr>
            <p:ph type="title"/>
          </p:nvPr>
        </p:nvSpPr>
        <p:spPr>
          <a:xfrm>
            <a:off x="389672" y="388777"/>
            <a:ext cx="11402008" cy="678024"/>
          </a:xfrm>
        </p:spPr>
        <p:txBody>
          <a:bodyPr>
            <a:normAutofit fontScale="90000"/>
          </a:bodyPr>
          <a:lstStyle/>
          <a:p>
            <a:pPr algn="l"/>
            <a:r>
              <a:rPr lang="en-IN" sz="4400" dirty="0">
                <a:solidFill>
                  <a:schemeClr val="accent1"/>
                </a:solidFill>
              </a:rPr>
              <a:t>Exponential smoothening </a:t>
            </a:r>
          </a:p>
        </p:txBody>
      </p:sp>
      <p:sp>
        <p:nvSpPr>
          <p:cNvPr id="3" name="Content Placeholder 2">
            <a:extLst>
              <a:ext uri="{FF2B5EF4-FFF2-40B4-BE49-F238E27FC236}">
                <a16:creationId xmlns:a16="http://schemas.microsoft.com/office/drawing/2014/main" id="{219F9AE2-A453-B9F0-4C56-CE81336C1F4F}"/>
              </a:ext>
            </a:extLst>
          </p:cNvPr>
          <p:cNvSpPr>
            <a:spLocks noGrp="1"/>
          </p:cNvSpPr>
          <p:nvPr>
            <p:ph idx="1"/>
          </p:nvPr>
        </p:nvSpPr>
        <p:spPr>
          <a:xfrm>
            <a:off x="389672" y="1287624"/>
            <a:ext cx="10877885" cy="4503575"/>
          </a:xfrm>
        </p:spPr>
        <p:txBody>
          <a:bodyPr>
            <a:normAutofit/>
          </a:bodyPr>
          <a:lstStyle/>
          <a:p>
            <a:endParaRPr lang="en-US" sz="1800" dirty="0">
              <a:solidFill>
                <a:schemeClr val="tx1"/>
              </a:solidFill>
            </a:endParaRPr>
          </a:p>
          <a:p>
            <a:r>
              <a:rPr lang="en-GB" sz="2800" dirty="0">
                <a:solidFill>
                  <a:schemeClr val="tx1"/>
                </a:solidFill>
              </a:rPr>
              <a:t>Exponential smoothing can be effective for time series that have stable patterns, little or no trend or seasonality, and no significant outliers.</a:t>
            </a:r>
          </a:p>
          <a:p>
            <a:r>
              <a:rPr lang="en-GB" sz="2800" dirty="0">
                <a:solidFill>
                  <a:schemeClr val="tx1"/>
                </a:solidFill>
              </a:rPr>
              <a:t>Exponential smoothing has fewer parameters to estimate than ARIMA, which can make it easier to select the optimal smoothing parameters.</a:t>
            </a:r>
          </a:p>
          <a:p>
            <a:pPr marL="36900" indent="0">
              <a:buNone/>
            </a:pPr>
            <a:endParaRPr lang="en-US" sz="2000" dirty="0">
              <a:solidFill>
                <a:schemeClr val="tx1"/>
              </a:solidFill>
            </a:endParaRPr>
          </a:p>
        </p:txBody>
      </p:sp>
    </p:spTree>
    <p:extLst>
      <p:ext uri="{BB962C8B-B14F-4D97-AF65-F5344CB8AC3E}">
        <p14:creationId xmlns:p14="http://schemas.microsoft.com/office/powerpoint/2010/main" val="146743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smoke, coming&#10;&#10;Description automatically generated">
            <a:extLst>
              <a:ext uri="{FF2B5EF4-FFF2-40B4-BE49-F238E27FC236}">
                <a16:creationId xmlns:a16="http://schemas.microsoft.com/office/drawing/2014/main" id="{FC259192-177B-682E-E3ED-0053BF863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367" y="0"/>
            <a:ext cx="5485061"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90144" y="170689"/>
            <a:ext cx="10425873" cy="1085088"/>
          </a:xfrm>
        </p:spPr>
        <p:txBody>
          <a:bodyPr>
            <a:noAutofit/>
          </a:bodyPr>
          <a:lstStyle/>
          <a:p>
            <a:pPr algn="l"/>
            <a:r>
              <a:rPr lang="en-GB" sz="4400" dirty="0">
                <a:solidFill>
                  <a:schemeClr val="accent1"/>
                </a:solidFill>
              </a:rPr>
              <a:t>Problem Statement</a:t>
            </a:r>
            <a:endParaRPr lang="en-US" sz="4400" dirty="0">
              <a:solidFill>
                <a:schemeClr val="accent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90144" y="1426466"/>
            <a:ext cx="6035041" cy="4978398"/>
          </a:xfrm>
        </p:spPr>
        <p:txBody>
          <a:bodyPr>
            <a:normAutofit/>
          </a:bodyPr>
          <a:lstStyle/>
          <a:p>
            <a:pPr algn="just"/>
            <a:r>
              <a:rPr lang="en-GB" sz="2000" dirty="0"/>
              <a:t>Air pollution is a major health hazard and can have serious consequences on human health. The World Health Organization reports that outdoor air pollution causes 4.2 million premature deaths worldwide every year.</a:t>
            </a:r>
          </a:p>
          <a:p>
            <a:pPr algn="just"/>
            <a:endParaRPr lang="en-GB" sz="2000" dirty="0"/>
          </a:p>
          <a:p>
            <a:pPr algn="just"/>
            <a:r>
              <a:rPr lang="en-US" sz="2000" b="0" i="0" dirty="0">
                <a:effectLst/>
              </a:rPr>
              <a:t>Our objective is to analyze air quality data and identify patterns and trends that can help local authorities make informed decisions to improve air quality and reduce its negative effects on the city's residents and environment.</a:t>
            </a:r>
            <a:endParaRPr lang="en-US" sz="2000" dirty="0"/>
          </a:p>
        </p:txBody>
      </p:sp>
    </p:spTree>
    <p:extLst>
      <p:ext uri="{BB962C8B-B14F-4D97-AF65-F5344CB8AC3E}">
        <p14:creationId xmlns:p14="http://schemas.microsoft.com/office/powerpoint/2010/main" val="262864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086D-967F-E714-E981-D9F685C68778}"/>
              </a:ext>
            </a:extLst>
          </p:cNvPr>
          <p:cNvSpPr>
            <a:spLocks noGrp="1"/>
          </p:cNvSpPr>
          <p:nvPr>
            <p:ph type="title"/>
          </p:nvPr>
        </p:nvSpPr>
        <p:spPr>
          <a:xfrm>
            <a:off x="389672" y="388777"/>
            <a:ext cx="11402008" cy="678024"/>
          </a:xfrm>
        </p:spPr>
        <p:txBody>
          <a:bodyPr>
            <a:normAutofit fontScale="90000"/>
          </a:bodyPr>
          <a:lstStyle/>
          <a:p>
            <a:pPr algn="l"/>
            <a:r>
              <a:rPr lang="en-IN" sz="4400" dirty="0">
                <a:solidFill>
                  <a:schemeClr val="accent1"/>
                </a:solidFill>
              </a:rPr>
              <a:t>Exponential smoothening </a:t>
            </a:r>
          </a:p>
        </p:txBody>
      </p:sp>
      <p:sp>
        <p:nvSpPr>
          <p:cNvPr id="3" name="Content Placeholder 2">
            <a:extLst>
              <a:ext uri="{FF2B5EF4-FFF2-40B4-BE49-F238E27FC236}">
                <a16:creationId xmlns:a16="http://schemas.microsoft.com/office/drawing/2014/main" id="{219F9AE2-A453-B9F0-4C56-CE81336C1F4F}"/>
              </a:ext>
            </a:extLst>
          </p:cNvPr>
          <p:cNvSpPr>
            <a:spLocks noGrp="1"/>
          </p:cNvSpPr>
          <p:nvPr>
            <p:ph idx="1"/>
          </p:nvPr>
        </p:nvSpPr>
        <p:spPr>
          <a:xfrm>
            <a:off x="389672" y="1287624"/>
            <a:ext cx="10877885" cy="4503575"/>
          </a:xfrm>
        </p:spPr>
        <p:txBody>
          <a:bodyPr>
            <a:normAutofit fontScale="92500" lnSpcReduction="10000"/>
          </a:bodyPr>
          <a:lstStyle/>
          <a:p>
            <a:endParaRPr lang="en-US" sz="1800" dirty="0">
              <a:solidFill>
                <a:schemeClr val="tx1"/>
              </a:solidFill>
            </a:endParaRPr>
          </a:p>
          <a:p>
            <a:r>
              <a:rPr lang="en-GB" sz="2000" dirty="0">
                <a:solidFill>
                  <a:schemeClr val="tx1"/>
                </a:solidFill>
              </a:rPr>
              <a:t>Exponential smoothing can be effective for time series that have stable patterns, little or no trend or seasonality, and no significant outliers.</a:t>
            </a:r>
          </a:p>
          <a:p>
            <a:r>
              <a:rPr lang="en-GB" sz="2000" dirty="0">
                <a:solidFill>
                  <a:schemeClr val="tx1"/>
                </a:solidFill>
              </a:rPr>
              <a:t>Exponential smoothing has fewer parameters to estimate than ARIMA, which can make it easier to select the optimal smoothing parameters</a:t>
            </a:r>
          </a:p>
          <a:p>
            <a:r>
              <a:rPr lang="en-GB" sz="2000" dirty="0">
                <a:solidFill>
                  <a:schemeClr val="tx1"/>
                </a:solidFill>
              </a:rPr>
              <a:t>This model resulted in a MAPE 4.51</a:t>
            </a:r>
          </a:p>
          <a:p>
            <a:r>
              <a:rPr lang="en-GB" sz="2000" dirty="0">
                <a:solidFill>
                  <a:schemeClr val="tx1"/>
                </a:solidFill>
              </a:rPr>
              <a:t>A MAPE of 4.51% means the model's predictions were off by an average of 4.51% from actual values in the test set.</a:t>
            </a:r>
          </a:p>
          <a:p>
            <a:r>
              <a:rPr lang="en-GB" sz="2000" dirty="0">
                <a:solidFill>
                  <a:schemeClr val="tx1"/>
                </a:solidFill>
              </a:rPr>
              <a:t>A MAPE of 4.51% is considered good and indicates the model's predictions are accurate and reliable.</a:t>
            </a:r>
          </a:p>
          <a:p>
            <a:r>
              <a:rPr lang="en-GB" sz="2000" dirty="0">
                <a:solidFill>
                  <a:schemeClr val="tx1"/>
                </a:solidFill>
              </a:rPr>
              <a:t>Model performance can be affected by variables, parameters, and modelling decisions.</a:t>
            </a:r>
          </a:p>
          <a:p>
            <a:r>
              <a:rPr lang="en-GB" sz="2000" dirty="0">
                <a:solidFill>
                  <a:schemeClr val="tx1"/>
                </a:solidFill>
              </a:rPr>
              <a:t>It's important to evaluate the model using different metrics and compare results before making any conclusions.</a:t>
            </a:r>
          </a:p>
        </p:txBody>
      </p:sp>
    </p:spTree>
    <p:extLst>
      <p:ext uri="{BB962C8B-B14F-4D97-AF65-F5344CB8AC3E}">
        <p14:creationId xmlns:p14="http://schemas.microsoft.com/office/powerpoint/2010/main" val="1356591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3058"/>
            <a:ext cx="609600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61258" y="255701"/>
            <a:ext cx="5570376" cy="705352"/>
          </a:xfrm>
        </p:spPr>
        <p:txBody>
          <a:bodyPr>
            <a:normAutofit/>
          </a:bodyPr>
          <a:lstStyle/>
          <a:p>
            <a:pPr algn="l"/>
            <a:r>
              <a:rPr lang="en-GB" sz="4400" dirty="0">
                <a:solidFill>
                  <a:schemeClr val="accent1"/>
                </a:solidFill>
              </a:rPr>
              <a:t>Conclusion: </a:t>
            </a:r>
            <a:endParaRPr lang="en-US" sz="4400" dirty="0">
              <a:solidFill>
                <a:schemeClr val="accent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61258" y="1101012"/>
            <a:ext cx="5570376" cy="5616780"/>
          </a:xfrm>
        </p:spPr>
        <p:txBody>
          <a:bodyPr>
            <a:normAutofit fontScale="92500" lnSpcReduction="20000"/>
          </a:bodyPr>
          <a:lstStyle/>
          <a:p>
            <a:pPr algn="just">
              <a:lnSpc>
                <a:spcPct val="100000"/>
              </a:lnSpc>
              <a:spcBef>
                <a:spcPts val="200"/>
              </a:spcBef>
              <a:spcAft>
                <a:spcPts val="200"/>
              </a:spcAft>
            </a:pPr>
            <a:r>
              <a:rPr lang="en-US" sz="2000" b="0" i="0" dirty="0">
                <a:effectLst/>
              </a:rPr>
              <a:t> These are the forecasted values for next 10 days </a:t>
            </a:r>
          </a:p>
          <a:p>
            <a:pPr algn="just">
              <a:lnSpc>
                <a:spcPct val="100000"/>
              </a:lnSpc>
              <a:spcBef>
                <a:spcPts val="200"/>
              </a:spcBef>
              <a:spcAft>
                <a:spcPts val="200"/>
              </a:spcAft>
            </a:pPr>
            <a:r>
              <a:rPr lang="en-US" sz="2000" b="0" i="0" dirty="0">
                <a:effectLst/>
              </a:rPr>
              <a:t>1131.749929</a:t>
            </a:r>
          </a:p>
          <a:p>
            <a:pPr algn="just">
              <a:lnSpc>
                <a:spcPct val="100000"/>
              </a:lnSpc>
              <a:spcBef>
                <a:spcPts val="200"/>
              </a:spcBef>
              <a:spcAft>
                <a:spcPts val="200"/>
              </a:spcAft>
            </a:pPr>
            <a:r>
              <a:rPr lang="en-US" sz="2000" b="0" i="0" dirty="0">
                <a:effectLst/>
              </a:rPr>
              <a:t> 1078.957425</a:t>
            </a:r>
          </a:p>
          <a:p>
            <a:pPr algn="just">
              <a:lnSpc>
                <a:spcPct val="100000"/>
              </a:lnSpc>
              <a:spcBef>
                <a:spcPts val="200"/>
              </a:spcBef>
              <a:spcAft>
                <a:spcPts val="200"/>
              </a:spcAft>
            </a:pPr>
            <a:r>
              <a:rPr lang="en-US" sz="2000" b="0" i="0" dirty="0">
                <a:effectLst/>
              </a:rPr>
              <a:t>1045.808006</a:t>
            </a:r>
          </a:p>
          <a:p>
            <a:pPr algn="just">
              <a:lnSpc>
                <a:spcPct val="100000"/>
              </a:lnSpc>
              <a:spcBef>
                <a:spcPts val="200"/>
              </a:spcBef>
              <a:spcAft>
                <a:spcPts val="200"/>
              </a:spcAft>
            </a:pPr>
            <a:r>
              <a:rPr lang="en-US" sz="2000" b="0" i="0" dirty="0">
                <a:effectLst/>
              </a:rPr>
              <a:t>1058.827633</a:t>
            </a:r>
          </a:p>
          <a:p>
            <a:pPr algn="just">
              <a:lnSpc>
                <a:spcPct val="100000"/>
              </a:lnSpc>
              <a:spcBef>
                <a:spcPts val="200"/>
              </a:spcBef>
              <a:spcAft>
                <a:spcPts val="200"/>
              </a:spcAft>
            </a:pPr>
            <a:r>
              <a:rPr lang="en-US" sz="2000" b="0" i="0" dirty="0">
                <a:effectLst/>
              </a:rPr>
              <a:t> 1028.478679</a:t>
            </a:r>
          </a:p>
          <a:p>
            <a:pPr algn="just">
              <a:lnSpc>
                <a:spcPct val="100000"/>
              </a:lnSpc>
              <a:spcBef>
                <a:spcPts val="200"/>
              </a:spcBef>
              <a:spcAft>
                <a:spcPts val="200"/>
              </a:spcAft>
            </a:pPr>
            <a:r>
              <a:rPr lang="en-US" sz="2000" b="0" i="0" dirty="0">
                <a:effectLst/>
              </a:rPr>
              <a:t> 1004.824410</a:t>
            </a:r>
          </a:p>
          <a:p>
            <a:pPr algn="just">
              <a:lnSpc>
                <a:spcPct val="100000"/>
              </a:lnSpc>
              <a:spcBef>
                <a:spcPts val="200"/>
              </a:spcBef>
              <a:spcAft>
                <a:spcPts val="200"/>
              </a:spcAft>
            </a:pPr>
            <a:r>
              <a:rPr lang="en-US" sz="2000" b="0" i="0" dirty="0">
                <a:effectLst/>
              </a:rPr>
              <a:t> 989.769654</a:t>
            </a:r>
          </a:p>
          <a:p>
            <a:pPr algn="just">
              <a:lnSpc>
                <a:spcPct val="100000"/>
              </a:lnSpc>
              <a:spcBef>
                <a:spcPts val="200"/>
              </a:spcBef>
              <a:spcAft>
                <a:spcPts val="200"/>
              </a:spcAft>
            </a:pPr>
            <a:r>
              <a:rPr lang="en-US" sz="2000" b="0" i="0" dirty="0">
                <a:effectLst/>
              </a:rPr>
              <a:t> 1009.110220</a:t>
            </a:r>
          </a:p>
          <a:p>
            <a:pPr algn="just">
              <a:lnSpc>
                <a:spcPct val="100000"/>
              </a:lnSpc>
              <a:spcBef>
                <a:spcPts val="200"/>
              </a:spcBef>
              <a:spcAft>
                <a:spcPts val="200"/>
              </a:spcAft>
            </a:pPr>
            <a:r>
              <a:rPr lang="en-US" sz="2000" b="0" i="0" dirty="0">
                <a:effectLst/>
              </a:rPr>
              <a:t>1112.439036</a:t>
            </a:r>
            <a:endParaRPr lang="en-US" sz="2000" dirty="0">
              <a:effectLst/>
            </a:endParaRPr>
          </a:p>
          <a:p>
            <a:pPr algn="just">
              <a:lnSpc>
                <a:spcPct val="100000"/>
              </a:lnSpc>
              <a:spcBef>
                <a:spcPts val="200"/>
              </a:spcBef>
              <a:spcAft>
                <a:spcPts val="200"/>
              </a:spcAft>
            </a:pPr>
            <a:r>
              <a:rPr lang="en-US" sz="2000" b="0" i="0" dirty="0">
                <a:effectLst/>
              </a:rPr>
              <a:t>1135.527800</a:t>
            </a:r>
          </a:p>
          <a:p>
            <a:pPr marL="457200" indent="-457200" algn="just">
              <a:lnSpc>
                <a:spcPct val="100000"/>
              </a:lnSpc>
              <a:spcBef>
                <a:spcPts val="200"/>
              </a:spcBef>
              <a:spcAft>
                <a:spcPts val="200"/>
              </a:spcAft>
              <a:buAutoNum type="arabicPlain" startAt="321"/>
            </a:pPr>
            <a:endParaRPr lang="en-US" sz="2000" b="0" i="0" dirty="0">
              <a:effectLst/>
            </a:endParaRPr>
          </a:p>
          <a:p>
            <a:pPr algn="just">
              <a:lnSpc>
                <a:spcPct val="100000"/>
              </a:lnSpc>
              <a:spcBef>
                <a:spcPts val="200"/>
              </a:spcBef>
              <a:spcAft>
                <a:spcPts val="200"/>
              </a:spcAft>
            </a:pPr>
            <a:r>
              <a:rPr lang="en-US" sz="2000" b="0" i="0" dirty="0">
                <a:effectLst/>
              </a:rPr>
              <a:t>In this analysis, we explored the air quality index (AQI) data of a city in Italy.</a:t>
            </a:r>
          </a:p>
          <a:p>
            <a:pPr algn="just">
              <a:lnSpc>
                <a:spcPct val="100000"/>
              </a:lnSpc>
              <a:spcBef>
                <a:spcPts val="200"/>
              </a:spcBef>
              <a:spcAft>
                <a:spcPts val="200"/>
              </a:spcAft>
            </a:pPr>
            <a:r>
              <a:rPr lang="en-US" sz="2000" b="0" i="0" dirty="0">
                <a:effectLst/>
              </a:rPr>
              <a:t>We found that the average AQI levels were moderate, with occasional spikes in pollution.</a:t>
            </a:r>
          </a:p>
          <a:p>
            <a:pPr algn="just">
              <a:lnSpc>
                <a:spcPct val="100000"/>
              </a:lnSpc>
              <a:spcBef>
                <a:spcPts val="200"/>
              </a:spcBef>
              <a:spcAft>
                <a:spcPts val="200"/>
              </a:spcAft>
            </a:pPr>
            <a:r>
              <a:rPr lang="en-US" sz="2000" b="0" i="0" dirty="0">
                <a:effectLst/>
              </a:rPr>
              <a:t>Overall, this analysis highlights the need for continued monitoring and mitigation efforts to improve air quality and protect public health in the city.</a:t>
            </a:r>
          </a:p>
        </p:txBody>
      </p:sp>
    </p:spTree>
    <p:extLst>
      <p:ext uri="{BB962C8B-B14F-4D97-AF65-F5344CB8AC3E}">
        <p14:creationId xmlns:p14="http://schemas.microsoft.com/office/powerpoint/2010/main" val="666495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90144" y="170689"/>
            <a:ext cx="10425873" cy="706389"/>
          </a:xfrm>
        </p:spPr>
        <p:txBody>
          <a:bodyPr>
            <a:noAutofit/>
          </a:bodyPr>
          <a:lstStyle/>
          <a:p>
            <a:pPr algn="l"/>
            <a:r>
              <a:rPr lang="en-GB" sz="4400" dirty="0">
                <a:solidFill>
                  <a:schemeClr val="accent1"/>
                </a:solidFill>
              </a:rPr>
              <a:t>Data Collection and Analysis</a:t>
            </a:r>
            <a:endParaRPr lang="en-US" sz="4400" dirty="0">
              <a:solidFill>
                <a:schemeClr val="accent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75955" y="989045"/>
            <a:ext cx="5583195" cy="5523722"/>
          </a:xfrm>
        </p:spPr>
        <p:txBody>
          <a:bodyPr>
            <a:normAutofit/>
          </a:bodyPr>
          <a:lstStyle/>
          <a:p>
            <a:pPr algn="just"/>
            <a:r>
              <a:rPr lang="en-US" sz="2000" dirty="0">
                <a:effectLst/>
              </a:rPr>
              <a:t>The dataset contains 9358 instances of hourly averaged responses from an array of 5 metal oxide chemical sensors embedded in an Air Quality Chemical Multisensory Device. The device was located on the field in a significantly polluted area, at road level, within an Italian city. Data were recorded from March 2004 to February 2005 (one year) representing the longest freely available recordings of on field deployed air quality chemical sensor devices responses</a:t>
            </a:r>
          </a:p>
        </p:txBody>
      </p:sp>
      <p:sp>
        <p:nvSpPr>
          <p:cNvPr id="4" name="TextBox 3">
            <a:extLst>
              <a:ext uri="{FF2B5EF4-FFF2-40B4-BE49-F238E27FC236}">
                <a16:creationId xmlns:a16="http://schemas.microsoft.com/office/drawing/2014/main" id="{60672DFD-5EBA-2229-D69F-A1AFE5C297CD}"/>
              </a:ext>
            </a:extLst>
          </p:cNvPr>
          <p:cNvSpPr txBox="1"/>
          <p:nvPr/>
        </p:nvSpPr>
        <p:spPr>
          <a:xfrm>
            <a:off x="6232849" y="989045"/>
            <a:ext cx="5583196" cy="5786199"/>
          </a:xfrm>
          <a:prstGeom prst="rect">
            <a:avLst/>
          </a:prstGeom>
          <a:noFill/>
        </p:spPr>
        <p:txBody>
          <a:bodyPr wrap="square" rtlCol="0">
            <a:spAutoFit/>
          </a:bodyPr>
          <a:lstStyle/>
          <a:p>
            <a:r>
              <a:rPr lang="en-US" sz="1600" dirty="0">
                <a:effectLst/>
              </a:rPr>
              <a:t>Attributes: </a:t>
            </a:r>
          </a:p>
          <a:p>
            <a:pPr marL="285750" indent="-285750">
              <a:spcBef>
                <a:spcPts val="200"/>
              </a:spcBef>
              <a:spcAft>
                <a:spcPts val="200"/>
              </a:spcAft>
              <a:buFont typeface="Arial" panose="020B0604020202020204" pitchFamily="34" charset="0"/>
              <a:buChar char="•"/>
            </a:pPr>
            <a:r>
              <a:rPr lang="en-IN" sz="1600" b="0" i="0" dirty="0">
                <a:effectLst/>
              </a:rPr>
              <a:t>Date (DD/MM/YYYY)</a:t>
            </a:r>
          </a:p>
          <a:p>
            <a:pPr marL="285750" indent="-285750">
              <a:spcBef>
                <a:spcPts val="200"/>
              </a:spcBef>
              <a:spcAft>
                <a:spcPts val="200"/>
              </a:spcAft>
              <a:buFont typeface="Arial" panose="020B0604020202020204" pitchFamily="34" charset="0"/>
              <a:buChar char="•"/>
            </a:pPr>
            <a:r>
              <a:rPr lang="en-IN" sz="1600" b="0" i="0" dirty="0">
                <a:effectLst/>
              </a:rPr>
              <a:t>Time (HH.MM.SS)</a:t>
            </a:r>
          </a:p>
          <a:p>
            <a:pPr marL="285750" indent="-285750">
              <a:spcBef>
                <a:spcPts val="200"/>
              </a:spcBef>
              <a:spcAft>
                <a:spcPts val="200"/>
              </a:spcAft>
              <a:buFont typeface="Arial" panose="020B0604020202020204" pitchFamily="34" charset="0"/>
              <a:buChar char="•"/>
            </a:pPr>
            <a:r>
              <a:rPr lang="en-IN" sz="1600" b="0" i="0" dirty="0">
                <a:effectLst/>
              </a:rPr>
              <a:t>CO(GT) 	True hourly averaged concentration CO </a:t>
            </a:r>
          </a:p>
          <a:p>
            <a:pPr marL="285750" indent="-285750">
              <a:spcBef>
                <a:spcPts val="200"/>
              </a:spcBef>
              <a:spcAft>
                <a:spcPts val="200"/>
              </a:spcAft>
              <a:buFont typeface="Arial" panose="020B0604020202020204" pitchFamily="34" charset="0"/>
              <a:buChar char="•"/>
            </a:pPr>
            <a:r>
              <a:rPr lang="en-IN" sz="1600" b="0" i="0" dirty="0">
                <a:effectLst/>
              </a:rPr>
              <a:t>PT08.S1(CO) 	Hourly averaged sensor response for CO</a:t>
            </a:r>
          </a:p>
          <a:p>
            <a:pPr marL="285750" indent="-285750">
              <a:spcBef>
                <a:spcPts val="200"/>
              </a:spcBef>
              <a:spcAft>
                <a:spcPts val="200"/>
              </a:spcAft>
              <a:buFont typeface="Arial" panose="020B0604020202020204" pitchFamily="34" charset="0"/>
              <a:buChar char="•"/>
            </a:pPr>
            <a:r>
              <a:rPr lang="en-IN" sz="1600" b="0" i="0" dirty="0">
                <a:effectLst/>
              </a:rPr>
              <a:t>NMHC </a:t>
            </a:r>
            <a:r>
              <a:rPr lang="en-IN" sz="1600" dirty="0"/>
              <a:t>	</a:t>
            </a:r>
            <a:r>
              <a:rPr lang="en-IN" sz="1600" b="0" i="0" dirty="0">
                <a:effectLst/>
              </a:rPr>
              <a:t>True hourly averaged overall Non-Metanic 		Hydrocarbons concentration </a:t>
            </a:r>
          </a:p>
          <a:p>
            <a:pPr marL="285750" indent="-285750">
              <a:spcBef>
                <a:spcPts val="200"/>
              </a:spcBef>
              <a:spcAft>
                <a:spcPts val="200"/>
              </a:spcAft>
              <a:buFont typeface="Arial" panose="020B0604020202020204" pitchFamily="34" charset="0"/>
              <a:buChar char="•"/>
            </a:pPr>
            <a:r>
              <a:rPr lang="en-IN" sz="1600" dirty="0">
                <a:effectLst/>
              </a:rPr>
              <a:t>C6H6(GT)	</a:t>
            </a:r>
            <a:r>
              <a:rPr lang="en-IN" sz="1600" b="0" i="0" dirty="0">
                <a:effectLst/>
              </a:rPr>
              <a:t>True hourly averaged Benzene concentration </a:t>
            </a:r>
          </a:p>
          <a:p>
            <a:pPr marL="285750" indent="-285750">
              <a:spcBef>
                <a:spcPts val="200"/>
              </a:spcBef>
              <a:spcAft>
                <a:spcPts val="200"/>
              </a:spcAft>
              <a:buFont typeface="Arial" panose="020B0604020202020204" pitchFamily="34" charset="0"/>
              <a:buChar char="•"/>
            </a:pPr>
            <a:r>
              <a:rPr lang="en-IN" sz="1600" b="0" i="0" dirty="0">
                <a:effectLst/>
              </a:rPr>
              <a:t>PT08.S2(NMHC) 	Hourly averaged sensor response </a:t>
            </a:r>
            <a:r>
              <a:rPr lang="en-IN" sz="1600" dirty="0">
                <a:effectLst/>
              </a:rPr>
              <a:t>for </a:t>
            </a:r>
            <a:r>
              <a:rPr lang="en-IN" sz="1600" b="0" i="0" dirty="0">
                <a:effectLst/>
              </a:rPr>
              <a:t>NMHC</a:t>
            </a:r>
          </a:p>
          <a:p>
            <a:pPr marL="285750" indent="-285750">
              <a:spcBef>
                <a:spcPts val="200"/>
              </a:spcBef>
              <a:spcAft>
                <a:spcPts val="200"/>
              </a:spcAft>
              <a:buFont typeface="Arial" panose="020B0604020202020204" pitchFamily="34" charset="0"/>
              <a:buChar char="•"/>
            </a:pPr>
            <a:r>
              <a:rPr lang="en-IN" sz="1600" b="0" i="0" dirty="0">
                <a:effectLst/>
              </a:rPr>
              <a:t>NOx(GT)	True hourly averaged NOx concentration</a:t>
            </a:r>
          </a:p>
          <a:p>
            <a:pPr marL="285750" indent="-285750">
              <a:spcBef>
                <a:spcPts val="200"/>
              </a:spcBef>
              <a:spcAft>
                <a:spcPts val="200"/>
              </a:spcAft>
              <a:buFont typeface="Arial" panose="020B0604020202020204" pitchFamily="34" charset="0"/>
              <a:buChar char="•"/>
            </a:pPr>
            <a:r>
              <a:rPr lang="en-IN" sz="1600" b="0" i="0" dirty="0">
                <a:effectLst/>
              </a:rPr>
              <a:t>PT08.S3(NOx) 	Hourly averaged sensor 	response for NO</a:t>
            </a:r>
          </a:p>
          <a:p>
            <a:pPr marL="285750" indent="-285750">
              <a:spcBef>
                <a:spcPts val="200"/>
              </a:spcBef>
              <a:spcAft>
                <a:spcPts val="200"/>
              </a:spcAft>
              <a:buFont typeface="Arial" panose="020B0604020202020204" pitchFamily="34" charset="0"/>
              <a:buChar char="•"/>
            </a:pPr>
            <a:r>
              <a:rPr lang="en-IN" sz="1600" dirty="0">
                <a:effectLst/>
              </a:rPr>
              <a:t>NO2(GT)	</a:t>
            </a:r>
            <a:r>
              <a:rPr lang="en-IN" sz="1600" b="0" i="0" dirty="0">
                <a:effectLst/>
              </a:rPr>
              <a:t>True hourly averaged NO2 concentration </a:t>
            </a:r>
          </a:p>
          <a:p>
            <a:pPr marL="285750" indent="-285750">
              <a:spcBef>
                <a:spcPts val="200"/>
              </a:spcBef>
              <a:spcAft>
                <a:spcPts val="200"/>
              </a:spcAft>
              <a:buFont typeface="Arial" panose="020B0604020202020204" pitchFamily="34" charset="0"/>
              <a:buChar char="•"/>
            </a:pPr>
            <a:r>
              <a:rPr lang="en-IN" sz="1600" b="0" i="0" dirty="0">
                <a:effectLst/>
              </a:rPr>
              <a:t>PT08.S4(NO2) 	Hourly averaged sensor response for NO2</a:t>
            </a:r>
          </a:p>
          <a:p>
            <a:pPr marL="285750" indent="-285750">
              <a:spcBef>
                <a:spcPts val="200"/>
              </a:spcBef>
              <a:spcAft>
                <a:spcPts val="200"/>
              </a:spcAft>
              <a:buFont typeface="Arial" panose="020B0604020202020204" pitchFamily="34" charset="0"/>
              <a:buChar char="•"/>
            </a:pPr>
            <a:r>
              <a:rPr lang="en-IN" sz="1600" b="0" i="0" dirty="0">
                <a:effectLst/>
              </a:rPr>
              <a:t>PT08.S5(O3) 	Hourly averaged sensor response for O3 </a:t>
            </a:r>
          </a:p>
          <a:p>
            <a:pPr marL="285750" indent="-285750">
              <a:spcBef>
                <a:spcPts val="200"/>
              </a:spcBef>
              <a:spcAft>
                <a:spcPts val="200"/>
              </a:spcAft>
              <a:buFont typeface="Arial" panose="020B0604020202020204" pitchFamily="34" charset="0"/>
              <a:buChar char="•"/>
            </a:pPr>
            <a:r>
              <a:rPr lang="en-IN" sz="1600" dirty="0">
                <a:effectLst/>
              </a:rPr>
              <a:t>T 		</a:t>
            </a:r>
            <a:r>
              <a:rPr lang="en-IN" sz="1600" b="0" i="0" dirty="0">
                <a:effectLst/>
              </a:rPr>
              <a:t>Temperature in Â°C</a:t>
            </a:r>
          </a:p>
          <a:p>
            <a:pPr marL="285750" indent="-285750">
              <a:spcBef>
                <a:spcPts val="200"/>
              </a:spcBef>
              <a:spcAft>
                <a:spcPts val="200"/>
              </a:spcAft>
              <a:buFont typeface="Arial" panose="020B0604020202020204" pitchFamily="34" charset="0"/>
              <a:buChar char="•"/>
            </a:pPr>
            <a:r>
              <a:rPr lang="en-IN" sz="1600" b="0" i="0" dirty="0">
                <a:effectLst/>
              </a:rPr>
              <a:t>RH		Relative Humidity (%)</a:t>
            </a:r>
          </a:p>
          <a:p>
            <a:pPr marL="285750" indent="-285750">
              <a:spcBef>
                <a:spcPts val="200"/>
              </a:spcBef>
              <a:spcAft>
                <a:spcPts val="200"/>
              </a:spcAft>
              <a:buFont typeface="Arial" panose="020B0604020202020204" pitchFamily="34" charset="0"/>
              <a:buChar char="•"/>
            </a:pPr>
            <a:r>
              <a:rPr lang="en-IN" sz="1600" b="0" i="0" dirty="0">
                <a:effectLst/>
              </a:rPr>
              <a:t>AH 		Absolute Humidity</a:t>
            </a:r>
            <a:endParaRPr lang="en-US" sz="1600" dirty="0">
              <a:effectLst/>
            </a:endParaRPr>
          </a:p>
          <a:p>
            <a:endParaRPr lang="en-IN" sz="1600" dirty="0"/>
          </a:p>
        </p:txBody>
      </p:sp>
    </p:spTree>
    <p:extLst>
      <p:ext uri="{BB962C8B-B14F-4D97-AF65-F5344CB8AC3E}">
        <p14:creationId xmlns:p14="http://schemas.microsoft.com/office/powerpoint/2010/main" val="3904565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1D47DB-1662-98CE-D76B-716625EF7292}"/>
              </a:ext>
            </a:extLst>
          </p:cNvPr>
          <p:cNvSpPr txBox="1">
            <a:spLocks/>
          </p:cNvSpPr>
          <p:nvPr/>
        </p:nvSpPr>
        <p:spPr>
          <a:xfrm>
            <a:off x="123329" y="824299"/>
            <a:ext cx="11523514" cy="649229"/>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400" dirty="0">
                <a:solidFill>
                  <a:schemeClr val="accent1"/>
                </a:solidFill>
              </a:rPr>
              <a:t> Data Summary:</a:t>
            </a:r>
            <a:r>
              <a:rPr lang="en-GB" sz="4400" dirty="0">
                <a:solidFill>
                  <a:schemeClr val="accent1"/>
                </a:solidFill>
              </a:rPr>
              <a:t> </a:t>
            </a:r>
            <a:endParaRPr lang="en-US" sz="4400" dirty="0">
              <a:solidFill>
                <a:schemeClr val="accent1"/>
              </a:solidFill>
            </a:endParaRPr>
          </a:p>
        </p:txBody>
      </p:sp>
      <p:sp>
        <p:nvSpPr>
          <p:cNvPr id="6" name="TextBox 5">
            <a:extLst>
              <a:ext uri="{FF2B5EF4-FFF2-40B4-BE49-F238E27FC236}">
                <a16:creationId xmlns:a16="http://schemas.microsoft.com/office/drawing/2014/main" id="{6310EFAB-0417-79DE-DC1C-A1CC5F4E9EBC}"/>
              </a:ext>
            </a:extLst>
          </p:cNvPr>
          <p:cNvSpPr txBox="1"/>
          <p:nvPr/>
        </p:nvSpPr>
        <p:spPr>
          <a:xfrm>
            <a:off x="245327" y="1923501"/>
            <a:ext cx="11401516" cy="1015663"/>
          </a:xfrm>
          <a:prstGeom prst="rect">
            <a:avLst/>
          </a:prstGeom>
          <a:noFill/>
        </p:spPr>
        <p:txBody>
          <a:bodyPr wrap="square">
            <a:spAutoFit/>
          </a:bodyPr>
          <a:lstStyle/>
          <a:p>
            <a:r>
              <a:rPr lang="en-GB" sz="2000" dirty="0">
                <a:ln>
                  <a:solidFill>
                    <a:schemeClr val="bg1">
                      <a:lumMod val="75000"/>
                      <a:lumOff val="25000"/>
                      <a:alpha val="10000"/>
                    </a:schemeClr>
                  </a:solidFill>
                </a:ln>
                <a:effectLst>
                  <a:outerShdw blurRad="9525" dist="25400" dir="14640000" algn="tl" rotWithShape="0">
                    <a:schemeClr val="bg1">
                      <a:alpha val="30000"/>
                    </a:schemeClr>
                  </a:outerShdw>
                </a:effectLst>
              </a:rPr>
              <a:t>The range of the target variable is between 0.198 and 2.231 with a mean of 1.023 and a standard deviation of 0.395. </a:t>
            </a:r>
          </a:p>
          <a:p>
            <a:r>
              <a:rPr lang="en-GB" sz="2000" dirty="0">
                <a:ln>
                  <a:solidFill>
                    <a:schemeClr val="bg1">
                      <a:lumMod val="75000"/>
                      <a:lumOff val="25000"/>
                      <a:alpha val="10000"/>
                    </a:schemeClr>
                  </a:solidFill>
                </a:ln>
                <a:effectLst>
                  <a:outerShdw blurRad="9525" dist="25400" dir="14640000" algn="tl" rotWithShape="0">
                    <a:schemeClr val="bg1">
                      <a:alpha val="30000"/>
                    </a:schemeClr>
                  </a:outerShdw>
                </a:effectLst>
              </a:rPr>
              <a:t>Handled missing data with help KNN imputation.</a:t>
            </a:r>
          </a:p>
        </p:txBody>
      </p:sp>
      <p:pic>
        <p:nvPicPr>
          <p:cNvPr id="8" name="Picture 7">
            <a:extLst>
              <a:ext uri="{FF2B5EF4-FFF2-40B4-BE49-F238E27FC236}">
                <a16:creationId xmlns:a16="http://schemas.microsoft.com/office/drawing/2014/main" id="{A68521FF-3203-E99B-1E47-C134CC475A42}"/>
              </a:ext>
            </a:extLst>
          </p:cNvPr>
          <p:cNvPicPr>
            <a:picLocks noChangeAspect="1"/>
          </p:cNvPicPr>
          <p:nvPr/>
        </p:nvPicPr>
        <p:blipFill>
          <a:blip r:embed="rId2"/>
          <a:stretch>
            <a:fillRect/>
          </a:stretch>
        </p:blipFill>
        <p:spPr>
          <a:xfrm>
            <a:off x="245327" y="3715044"/>
            <a:ext cx="11660534" cy="2318657"/>
          </a:xfrm>
          <a:prstGeom prst="rect">
            <a:avLst/>
          </a:prstGeom>
        </p:spPr>
      </p:pic>
    </p:spTree>
    <p:extLst>
      <p:ext uri="{BB962C8B-B14F-4D97-AF65-F5344CB8AC3E}">
        <p14:creationId xmlns:p14="http://schemas.microsoft.com/office/powerpoint/2010/main" val="409495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9F841-82B8-C0C7-34F4-0E513176C121}"/>
              </a:ext>
            </a:extLst>
          </p:cNvPr>
          <p:cNvSpPr>
            <a:spLocks noGrp="1"/>
          </p:cNvSpPr>
          <p:nvPr>
            <p:ph type="title"/>
          </p:nvPr>
        </p:nvSpPr>
        <p:spPr/>
        <p:txBody>
          <a:bodyPr/>
          <a:lstStyle/>
          <a:p>
            <a:r>
              <a:rPr lang="en-IN" dirty="0"/>
              <a:t>Missing Data</a:t>
            </a:r>
          </a:p>
        </p:txBody>
      </p:sp>
      <p:sp>
        <p:nvSpPr>
          <p:cNvPr id="3" name="Content Placeholder 2">
            <a:extLst>
              <a:ext uri="{FF2B5EF4-FFF2-40B4-BE49-F238E27FC236}">
                <a16:creationId xmlns:a16="http://schemas.microsoft.com/office/drawing/2014/main" id="{CF9AFBC6-9287-CB0B-37D3-83E5317057BA}"/>
              </a:ext>
            </a:extLst>
          </p:cNvPr>
          <p:cNvSpPr>
            <a:spLocks noGrp="1"/>
          </p:cNvSpPr>
          <p:nvPr>
            <p:ph idx="1"/>
          </p:nvPr>
        </p:nvSpPr>
        <p:spPr/>
        <p:txBody>
          <a:bodyPr>
            <a:normAutofit fontScale="77500" lnSpcReduction="20000"/>
          </a:bodyPr>
          <a:lstStyle/>
          <a:p>
            <a:r>
              <a:rPr lang="en-IN" dirty="0"/>
              <a:t>In the data NA values were represented as -200</a:t>
            </a:r>
          </a:p>
          <a:p>
            <a:r>
              <a:rPr lang="en-IN" dirty="0"/>
              <a:t>Dropping rows with all NAN column values</a:t>
            </a:r>
          </a:p>
          <a:p>
            <a:r>
              <a:rPr lang="en-IN" dirty="0"/>
              <a:t>We used KNN imputers for missing values </a:t>
            </a:r>
          </a:p>
          <a:p>
            <a:r>
              <a:rPr lang="en-IN" dirty="0"/>
              <a:t>WHY KNN ??</a:t>
            </a:r>
          </a:p>
          <a:p>
            <a:r>
              <a:rPr lang="en-IN" dirty="0"/>
              <a:t>Dropping NAN resulted in 90% data loss, filling NAN resulted in unintentional alteration of data.</a:t>
            </a:r>
          </a:p>
          <a:p>
            <a:r>
              <a:rPr lang="en-GB" dirty="0"/>
              <a:t>Linear interpolation is not suitable for complex time series patterns like cyclical/seasonal patterns.</a:t>
            </a:r>
          </a:p>
          <a:p>
            <a:r>
              <a:rPr lang="en-GB" dirty="0"/>
              <a:t>KNN imputation is a non-parametric method that uses the values of the k-nearest </a:t>
            </a:r>
            <a:r>
              <a:rPr lang="en-GB" dirty="0" err="1"/>
              <a:t>neighbors</a:t>
            </a:r>
            <a:r>
              <a:rPr lang="en-GB" dirty="0"/>
              <a:t> to estimate the missing values.</a:t>
            </a:r>
          </a:p>
          <a:p>
            <a:r>
              <a:rPr lang="en-GB" dirty="0"/>
              <a:t>It works for structured datasets, and is resistant to outliers and noise.</a:t>
            </a:r>
          </a:p>
          <a:p>
            <a:pPr marL="36900" indent="0">
              <a:buNone/>
            </a:pPr>
            <a:endParaRPr lang="en-IN" dirty="0"/>
          </a:p>
        </p:txBody>
      </p:sp>
    </p:spTree>
    <p:extLst>
      <p:ext uri="{BB962C8B-B14F-4D97-AF65-F5344CB8AC3E}">
        <p14:creationId xmlns:p14="http://schemas.microsoft.com/office/powerpoint/2010/main" val="3906582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665F-D312-0629-0BDC-1CAF2C134E11}"/>
              </a:ext>
            </a:extLst>
          </p:cNvPr>
          <p:cNvSpPr>
            <a:spLocks noGrp="1"/>
          </p:cNvSpPr>
          <p:nvPr>
            <p:ph type="title"/>
          </p:nvPr>
        </p:nvSpPr>
        <p:spPr/>
        <p:txBody>
          <a:bodyPr/>
          <a:lstStyle/>
          <a:p>
            <a:r>
              <a:rPr lang="en-IN" dirty="0"/>
              <a:t>Missing value</a:t>
            </a:r>
          </a:p>
        </p:txBody>
      </p:sp>
      <p:pic>
        <p:nvPicPr>
          <p:cNvPr id="5" name="Content Placeholder 4">
            <a:extLst>
              <a:ext uri="{FF2B5EF4-FFF2-40B4-BE49-F238E27FC236}">
                <a16:creationId xmlns:a16="http://schemas.microsoft.com/office/drawing/2014/main" id="{4E9266CA-AA20-6B43-B2EF-25A280ADAEF3}"/>
              </a:ext>
            </a:extLst>
          </p:cNvPr>
          <p:cNvPicPr>
            <a:picLocks noGrp="1" noChangeAspect="1"/>
          </p:cNvPicPr>
          <p:nvPr>
            <p:ph idx="1"/>
          </p:nvPr>
        </p:nvPicPr>
        <p:blipFill>
          <a:blip r:embed="rId2"/>
          <a:stretch>
            <a:fillRect/>
          </a:stretch>
        </p:blipFill>
        <p:spPr>
          <a:xfrm>
            <a:off x="2080711" y="2076450"/>
            <a:ext cx="8021052" cy="3714750"/>
          </a:xfrm>
          <a:prstGeom prst="rect">
            <a:avLst/>
          </a:prstGeom>
        </p:spPr>
      </p:pic>
    </p:spTree>
    <p:extLst>
      <p:ext uri="{BB962C8B-B14F-4D97-AF65-F5344CB8AC3E}">
        <p14:creationId xmlns:p14="http://schemas.microsoft.com/office/powerpoint/2010/main" val="3279999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5B75-D233-473E-8C9D-F4D997372430}"/>
              </a:ext>
            </a:extLst>
          </p:cNvPr>
          <p:cNvSpPr>
            <a:spLocks noGrp="1"/>
          </p:cNvSpPr>
          <p:nvPr>
            <p:ph type="title"/>
          </p:nvPr>
        </p:nvSpPr>
        <p:spPr/>
        <p:txBody>
          <a:bodyPr/>
          <a:lstStyle/>
          <a:p>
            <a:r>
              <a:rPr lang="en-US" sz="4800" dirty="0">
                <a:solidFill>
                  <a:schemeClr val="accent1"/>
                </a:solidFill>
              </a:rPr>
              <a:t> T</a:t>
            </a:r>
            <a:r>
              <a:rPr lang="en-GB" sz="4800" dirty="0" err="1">
                <a:solidFill>
                  <a:schemeClr val="accent1"/>
                </a:solidFill>
              </a:rPr>
              <a:t>arget</a:t>
            </a:r>
            <a:r>
              <a:rPr lang="en-GB" sz="4800" dirty="0">
                <a:solidFill>
                  <a:schemeClr val="accent1"/>
                </a:solidFill>
              </a:rPr>
              <a:t> Variable: </a:t>
            </a:r>
            <a:endParaRPr lang="en-IN" dirty="0"/>
          </a:p>
        </p:txBody>
      </p:sp>
      <p:sp>
        <p:nvSpPr>
          <p:cNvPr id="3" name="Content Placeholder 2">
            <a:extLst>
              <a:ext uri="{FF2B5EF4-FFF2-40B4-BE49-F238E27FC236}">
                <a16:creationId xmlns:a16="http://schemas.microsoft.com/office/drawing/2014/main" id="{FFC148D4-1C05-9B76-E765-044CF5F2FAC3}"/>
              </a:ext>
            </a:extLst>
          </p:cNvPr>
          <p:cNvSpPr>
            <a:spLocks noGrp="1"/>
          </p:cNvSpPr>
          <p:nvPr>
            <p:ph idx="1"/>
          </p:nvPr>
        </p:nvSpPr>
        <p:spPr/>
        <p:txBody>
          <a:bodyPr/>
          <a:lstStyle/>
          <a:p>
            <a:r>
              <a:rPr lang="en-GB" sz="2400" dirty="0"/>
              <a:t>The hourly air quality index, represented by the AQI </a:t>
            </a:r>
          </a:p>
          <a:p>
            <a:r>
              <a:rPr lang="en-GB" sz="2400" dirty="0"/>
              <a:t>Concentration of pollutants is the key factor in predicting the air quality index (AQI).</a:t>
            </a:r>
          </a:p>
          <a:p>
            <a:r>
              <a:rPr lang="en-GB" sz="2400" dirty="0"/>
              <a:t>AQI is calculated based on five major pollutants, including PM2.5, PM10, O3, NO2, SO2, and CO.</a:t>
            </a:r>
          </a:p>
          <a:p>
            <a:r>
              <a:rPr lang="en-GB" sz="2400" dirty="0"/>
              <a:t>Accurate measurement and monitoring of pollutant concentrations are crucial in predicting the AQI.</a:t>
            </a:r>
          </a:p>
          <a:p>
            <a:pPr marL="36900" indent="0">
              <a:buNone/>
            </a:pPr>
            <a:endParaRPr lang="en-GB" sz="2400" dirty="0"/>
          </a:p>
          <a:p>
            <a:endParaRPr lang="en-IN" dirty="0"/>
          </a:p>
        </p:txBody>
      </p:sp>
    </p:spTree>
    <p:extLst>
      <p:ext uri="{BB962C8B-B14F-4D97-AF65-F5344CB8AC3E}">
        <p14:creationId xmlns:p14="http://schemas.microsoft.com/office/powerpoint/2010/main" val="2398042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F04A2-52AF-15AA-ED2F-26043C8F0EC8}"/>
              </a:ext>
            </a:extLst>
          </p:cNvPr>
          <p:cNvSpPr>
            <a:spLocks noGrp="1"/>
          </p:cNvSpPr>
          <p:nvPr>
            <p:ph type="title"/>
          </p:nvPr>
        </p:nvSpPr>
        <p:spPr/>
        <p:txBody>
          <a:bodyPr/>
          <a:lstStyle/>
          <a:p>
            <a:r>
              <a:rPr lang="en-US" sz="4400" dirty="0">
                <a:solidFill>
                  <a:schemeClr val="accent1"/>
                </a:solidFill>
              </a:rPr>
              <a:t>T</a:t>
            </a:r>
            <a:r>
              <a:rPr lang="en-GB" sz="4400" dirty="0" err="1">
                <a:solidFill>
                  <a:schemeClr val="accent1"/>
                </a:solidFill>
              </a:rPr>
              <a:t>arget</a:t>
            </a:r>
            <a:r>
              <a:rPr lang="en-GB" sz="4400" dirty="0">
                <a:solidFill>
                  <a:schemeClr val="accent1"/>
                </a:solidFill>
              </a:rPr>
              <a:t> Variable continued..</a:t>
            </a:r>
            <a:endParaRPr lang="en-IN" dirty="0"/>
          </a:p>
        </p:txBody>
      </p:sp>
      <p:sp>
        <p:nvSpPr>
          <p:cNvPr id="3" name="Content Placeholder 2">
            <a:extLst>
              <a:ext uri="{FF2B5EF4-FFF2-40B4-BE49-F238E27FC236}">
                <a16:creationId xmlns:a16="http://schemas.microsoft.com/office/drawing/2014/main" id="{140971A7-D233-56D7-DDD6-66432A1ADF96}"/>
              </a:ext>
            </a:extLst>
          </p:cNvPr>
          <p:cNvSpPr>
            <a:spLocks noGrp="1"/>
          </p:cNvSpPr>
          <p:nvPr>
            <p:ph idx="1"/>
          </p:nvPr>
        </p:nvSpPr>
        <p:spPr/>
        <p:txBody>
          <a:bodyPr>
            <a:normAutofit fontScale="92500" lnSpcReduction="10000"/>
          </a:bodyPr>
          <a:lstStyle/>
          <a:p>
            <a:r>
              <a:rPr lang="en-GB" dirty="0"/>
              <a:t>AQI formula used: </a:t>
            </a:r>
          </a:p>
          <a:p>
            <a:pPr marL="36900" indent="0">
              <a:buNone/>
            </a:pPr>
            <a:r>
              <a:rPr lang="en-GB" dirty="0">
                <a:highlight>
                  <a:srgbClr val="DF985C"/>
                </a:highlight>
              </a:rPr>
              <a:t>AQI = [(Ipm10/ Bpm10) + (Ipm2.5/ Bpm2.5) + (Io3/ Bo3) + (Ino2/ Bno2) + (Iso2/ Bso2)]</a:t>
            </a:r>
          </a:p>
          <a:p>
            <a:r>
              <a:rPr lang="en-GB" dirty="0"/>
              <a:t>Ipm10, Ipm2.5, Io3, Ino2, and Iso2 are the AQI values for PM10, PM2.5, O3, NO2, and SO2 respectively.</a:t>
            </a:r>
          </a:p>
          <a:p>
            <a:r>
              <a:rPr lang="en-GB" dirty="0"/>
              <a:t>Bpm10, Bpm2.5, Bo3, Bno2, and Bso2 are the corresponding breakpoint concentrations.</a:t>
            </a:r>
          </a:p>
          <a:p>
            <a:r>
              <a:rPr lang="en-GB" dirty="0"/>
              <a:t>Breakpoint concentrations indicate the levels at which the pollutant concentrations start affecting human health </a:t>
            </a:r>
            <a:r>
              <a:rPr lang="en-GB"/>
              <a:t>adversely.</a:t>
            </a:r>
            <a:endParaRPr lang="en-GB" dirty="0"/>
          </a:p>
          <a:p>
            <a:r>
              <a:rPr lang="en-GB" dirty="0"/>
              <a:t>Italy's breakpoint concentrations are PM10: 50 µg/m3, PM2.5: 25 µg/m3, O3: 100 µg/m3, NO2: 200 µg/m3, and SO2: 125 µg/m3.</a:t>
            </a:r>
          </a:p>
        </p:txBody>
      </p:sp>
    </p:spTree>
    <p:extLst>
      <p:ext uri="{BB962C8B-B14F-4D97-AF65-F5344CB8AC3E}">
        <p14:creationId xmlns:p14="http://schemas.microsoft.com/office/powerpoint/2010/main" val="1549297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49EE-0E51-843A-4BCE-38FF4F0E6DD5}"/>
              </a:ext>
            </a:extLst>
          </p:cNvPr>
          <p:cNvSpPr>
            <a:spLocks noGrp="1"/>
          </p:cNvSpPr>
          <p:nvPr>
            <p:ph type="title"/>
          </p:nvPr>
        </p:nvSpPr>
        <p:spPr>
          <a:xfrm>
            <a:off x="353957" y="236376"/>
            <a:ext cx="11486589" cy="549277"/>
          </a:xfrm>
        </p:spPr>
        <p:txBody>
          <a:bodyPr anchor="ctr">
            <a:normAutofit fontScale="90000"/>
          </a:bodyPr>
          <a:lstStyle/>
          <a:p>
            <a:pPr algn="l"/>
            <a:r>
              <a:rPr lang="en-US" sz="4400" dirty="0">
                <a:solidFill>
                  <a:schemeClr val="accent1"/>
                </a:solidFill>
              </a:rPr>
              <a:t>Exploring AQI Data</a:t>
            </a:r>
            <a:endParaRPr lang="en-IN" sz="4400" dirty="0">
              <a:solidFill>
                <a:schemeClr val="accent1"/>
              </a:solidFill>
            </a:endParaRPr>
          </a:p>
        </p:txBody>
      </p:sp>
      <p:pic>
        <p:nvPicPr>
          <p:cNvPr id="3" name="Picture 2">
            <a:extLst>
              <a:ext uri="{FF2B5EF4-FFF2-40B4-BE49-F238E27FC236}">
                <a16:creationId xmlns:a16="http://schemas.microsoft.com/office/drawing/2014/main" id="{DDAEEB5C-854E-C1DC-8862-B71FCA38FDB8}"/>
              </a:ext>
            </a:extLst>
          </p:cNvPr>
          <p:cNvPicPr>
            <a:picLocks noChangeAspect="1"/>
          </p:cNvPicPr>
          <p:nvPr/>
        </p:nvPicPr>
        <p:blipFill>
          <a:blip r:embed="rId2"/>
          <a:stretch>
            <a:fillRect/>
          </a:stretch>
        </p:blipFill>
        <p:spPr>
          <a:xfrm>
            <a:off x="353957" y="1436914"/>
            <a:ext cx="6214794" cy="4956298"/>
          </a:xfrm>
          <a:prstGeom prst="rect">
            <a:avLst/>
          </a:prstGeom>
          <a:noFill/>
        </p:spPr>
      </p:pic>
      <p:sp>
        <p:nvSpPr>
          <p:cNvPr id="8" name="Content Placeholder 3">
            <a:extLst>
              <a:ext uri="{FF2B5EF4-FFF2-40B4-BE49-F238E27FC236}">
                <a16:creationId xmlns:a16="http://schemas.microsoft.com/office/drawing/2014/main" id="{1336F9A7-4272-9CF2-1944-74F573FE6CEC}"/>
              </a:ext>
            </a:extLst>
          </p:cNvPr>
          <p:cNvSpPr>
            <a:spLocks noGrp="1"/>
          </p:cNvSpPr>
          <p:nvPr>
            <p:ph sz="half" idx="2"/>
          </p:nvPr>
        </p:nvSpPr>
        <p:spPr>
          <a:xfrm>
            <a:off x="6981202" y="1436914"/>
            <a:ext cx="4856841" cy="3622672"/>
          </a:xfrm>
        </p:spPr>
        <p:txBody>
          <a:bodyPr>
            <a:normAutofit/>
          </a:bodyPr>
          <a:lstStyle/>
          <a:p>
            <a:r>
              <a:rPr lang="en-US" sz="2000" dirty="0">
                <a:solidFill>
                  <a:schemeClr val="tx1"/>
                </a:solidFill>
              </a:rPr>
              <a:t>AQI &lt; 750		Good</a:t>
            </a:r>
          </a:p>
          <a:p>
            <a:r>
              <a:rPr lang="en-US" sz="2000" dirty="0">
                <a:solidFill>
                  <a:schemeClr val="tx1"/>
                </a:solidFill>
              </a:rPr>
              <a:t>AQI &lt;=900 		Satisfactory</a:t>
            </a:r>
          </a:p>
          <a:p>
            <a:r>
              <a:rPr lang="en-US" sz="2000" dirty="0">
                <a:solidFill>
                  <a:schemeClr val="tx1"/>
                </a:solidFill>
              </a:rPr>
              <a:t>AQI &lt;= 1050 		Fairly Polluted</a:t>
            </a:r>
          </a:p>
          <a:p>
            <a:r>
              <a:rPr lang="en-US" sz="2000" dirty="0">
                <a:solidFill>
                  <a:schemeClr val="tx1"/>
                </a:solidFill>
              </a:rPr>
              <a:t>AQI &lt;= 1200 		Poor</a:t>
            </a:r>
          </a:p>
          <a:p>
            <a:r>
              <a:rPr lang="en-US" sz="2000" dirty="0">
                <a:solidFill>
                  <a:schemeClr val="tx1"/>
                </a:solidFill>
              </a:rPr>
              <a:t>AQI &gt;1200 		Hazardous</a:t>
            </a:r>
          </a:p>
          <a:p>
            <a:pPr marL="36900" indent="0">
              <a:buNone/>
            </a:pPr>
            <a:endParaRPr lang="en-US" sz="2000" dirty="0">
              <a:solidFill>
                <a:schemeClr val="tx1"/>
              </a:solidFill>
            </a:endParaRPr>
          </a:p>
          <a:p>
            <a:pPr marL="36900" indent="0">
              <a:buNone/>
            </a:pPr>
            <a:r>
              <a:rPr lang="en-US" sz="2000" b="0" i="0" dirty="0">
                <a:solidFill>
                  <a:schemeClr val="tx1"/>
                </a:solidFill>
                <a:effectLst/>
              </a:rPr>
              <a:t>This plot will give us an idea about the distribution of AQI values in the dataset.</a:t>
            </a:r>
            <a:endParaRPr lang="en-US" sz="2000" dirty="0">
              <a:solidFill>
                <a:schemeClr val="tx1"/>
              </a:solidFill>
            </a:endParaRPr>
          </a:p>
        </p:txBody>
      </p:sp>
    </p:spTree>
    <p:extLst>
      <p:ext uri="{BB962C8B-B14F-4D97-AF65-F5344CB8AC3E}">
        <p14:creationId xmlns:p14="http://schemas.microsoft.com/office/powerpoint/2010/main" val="282447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Override1.xml><?xml version="1.0" encoding="utf-8"?>
<a:themeOverride xmlns:a="http://schemas.openxmlformats.org/drawingml/2006/main">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
  <TotalTime>282</TotalTime>
  <Words>1388</Words>
  <Application>Microsoft Office PowerPoint</Application>
  <PresentationFormat>Widescreen</PresentationFormat>
  <Paragraphs>132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Goudy Old Style</vt:lpstr>
      <vt:lpstr>Wingdings 2</vt:lpstr>
      <vt:lpstr>SlateVTI</vt:lpstr>
      <vt:lpstr>Breathing Easy: Air Quality Prediction using Regression Analysis</vt:lpstr>
      <vt:lpstr>Problem Statement</vt:lpstr>
      <vt:lpstr>Data Collection and Analysis</vt:lpstr>
      <vt:lpstr>PowerPoint Presentation</vt:lpstr>
      <vt:lpstr>Missing Data</vt:lpstr>
      <vt:lpstr>Missing value</vt:lpstr>
      <vt:lpstr> Target Variable: </vt:lpstr>
      <vt:lpstr>Target Variable continued..</vt:lpstr>
      <vt:lpstr>Exploring AQI Data</vt:lpstr>
      <vt:lpstr>Air Quality Index Distribution per Category</vt:lpstr>
      <vt:lpstr>Correlation Visualized using Heat Map </vt:lpstr>
      <vt:lpstr>Training Models</vt:lpstr>
      <vt:lpstr>PowerPoint Presentation</vt:lpstr>
      <vt:lpstr>Model Performance</vt:lpstr>
      <vt:lpstr>Time series Forecasting </vt:lpstr>
      <vt:lpstr>Time series Forecasting </vt:lpstr>
      <vt:lpstr>Arima Model </vt:lpstr>
      <vt:lpstr>Forecasting Air Quality</vt:lpstr>
      <vt:lpstr>Exponential smoothening </vt:lpstr>
      <vt:lpstr>Exponential smoothening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Breathing Easy: Air Quality Prediction in a Particular City</dc:title>
  <dc:creator>Mahitha Chennamadhava</dc:creator>
  <cp:lastModifiedBy>Sahil Rajendra Wani</cp:lastModifiedBy>
  <cp:revision>17</cp:revision>
  <dcterms:created xsi:type="dcterms:W3CDTF">2023-04-11T04:18:35Z</dcterms:created>
  <dcterms:modified xsi:type="dcterms:W3CDTF">2024-04-30T00:22:01Z</dcterms:modified>
</cp:coreProperties>
</file>